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7" r:id="rId4"/>
    <p:sldId id="260" r:id="rId5"/>
    <p:sldId id="286" r:id="rId6"/>
    <p:sldId id="261" r:id="rId7"/>
    <p:sldId id="279" r:id="rId8"/>
    <p:sldId id="264" r:id="rId9"/>
    <p:sldId id="300" r:id="rId10"/>
    <p:sldId id="263" r:id="rId11"/>
    <p:sldId id="277" r:id="rId12"/>
    <p:sldId id="278" r:id="rId13"/>
    <p:sldId id="262" r:id="rId14"/>
    <p:sldId id="280" r:id="rId15"/>
    <p:sldId id="266" r:id="rId16"/>
    <p:sldId id="282" r:id="rId17"/>
    <p:sldId id="284" r:id="rId18"/>
    <p:sldId id="293" r:id="rId19"/>
    <p:sldId id="295" r:id="rId20"/>
    <p:sldId id="269" r:id="rId21"/>
    <p:sldId id="271" r:id="rId22"/>
    <p:sldId id="272" r:id="rId23"/>
    <p:sldId id="287" r:id="rId24"/>
    <p:sldId id="273" r:id="rId25"/>
    <p:sldId id="288" r:id="rId26"/>
    <p:sldId id="290" r:id="rId27"/>
    <p:sldId id="304" r:id="rId28"/>
    <p:sldId id="291" r:id="rId29"/>
    <p:sldId id="297" r:id="rId30"/>
    <p:sldId id="298" r:id="rId31"/>
    <p:sldId id="275" r:id="rId32"/>
    <p:sldId id="303" r:id="rId33"/>
    <p:sldId id="301" r:id="rId34"/>
    <p:sldId id="299" r:id="rId35"/>
    <p:sldId id="302" r:id="rId36"/>
    <p:sldId id="305" r:id="rId37"/>
    <p:sldId id="294" r:id="rId3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787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19185-F255-6549-B089-7614777CEA15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0805E-7954-CC4C-B154-D9EF1B67009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18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71785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8061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341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42709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4405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5324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985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59964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2490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29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4635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2478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07276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79041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3049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34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193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159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435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0945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4939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0520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1674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0805E-7954-CC4C-B154-D9EF1B670096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6103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F79F-943E-3343-5211-5822839C8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418E1-6D53-B626-F54F-E8E630737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45CF0-5A03-8B22-5E1B-8E44178E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5727-5279-D888-F9E8-22D66643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8F40-0041-126A-43F1-73182444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040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E363-4183-A08D-15C3-5C5854CE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5F248-66C6-3729-0702-720D33E6A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D399-1F6E-192C-466F-27C43DC4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27935-9966-682A-8301-041D2CB4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77CDC-4F43-2807-08C7-BC981AAD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29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124D3-555C-D8F0-A47E-46928F57F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13F59-3D9C-4FB4-8A42-98EE57DA5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4947F-4FFC-5C14-619E-F59D5A9D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41906-43F9-EDDB-F9B8-C5D23B6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6D71-7961-4955-169D-72AA4D69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902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335D-A0E3-C385-1264-08E5DBD6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B0BF-C750-9F64-D288-04C0AB39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BD90-9EE9-A683-CA5C-72ED9725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CA2C-AC40-037C-B8C7-84315B2F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265C-2ED5-D7EE-AC7F-1DE8E61D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040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1F85-F89A-BA9A-0622-1FD7F7D0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BBCD-CEBE-6214-4AA2-99AA4EE35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2A40-515A-DF4B-E97E-5BBECD94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2B2E0-F2A1-218D-E4EB-D7793EF1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9A205-0B40-28FA-C081-50D25DEE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184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4CE9-C64C-7559-19A6-3D0A90F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2E6C-F4B1-6FC3-EB53-4D4A9E816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613D-9582-A158-8D7F-D9FE2D9CA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42C5E-B5CF-4671-C23C-5F4D801F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0A81B-FBD3-CC71-1A73-04F47EB2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0B0F8-4E12-096E-CA20-BADA042B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4559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FA3A-35A5-09F7-1E85-F042A0C7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F1E13-5F0C-E757-C0EB-A2F833D57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2A3CC-0473-1220-A15D-3F2DA747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F4C28-980E-E372-D9FD-E692EC7BB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7CDF6-F4D8-DD01-64F6-9F9405ED7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F20D3-1D3C-A7BA-8F4F-26E17C87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93231-50DB-537A-41A5-50FC2F94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49167-9EB7-A6DA-17B9-83ABDBAE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148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5284-4810-451E-2218-4C4F0DA8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F806-BD3D-B9AD-4677-A9CA4B0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2EF29-F46D-EFBB-EA6B-950B604B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F51CC-787D-A6DF-7265-A86459E9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741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FEDC5-B79E-D2DE-3C49-4DE7A13A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07751-57EE-EA33-FC87-E4A67394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35AC1-10C5-2747-E5B0-0566E54D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972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8FDA-C862-722D-9C60-2C9F4B26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6AA2C-ED52-2AC8-497B-08CE8041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0CC37-8CC7-7A7A-3C2D-6F7E60F37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F13C4-5449-55CC-91A5-FF9139E9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D30E7-CBF9-7DB2-3345-64EFDD959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95D8A-B796-B3B7-E259-D6CB8565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119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F6E7-8EA4-AFB2-32B1-18DC9F0C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C3F64-0862-BAC7-7C30-4323A2C11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DFA2C-F663-6C9C-A10F-0CA761560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95E9-D621-7C9F-8DB1-7912D8A2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458B3-57F6-E116-41E7-38A86640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D54D-8070-AB75-4733-555F77C9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6258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12FEA-E7D6-CDA0-D8BC-5426146C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08109-8DD2-A1B8-7AED-75384BFFA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9CB1-C91B-07A4-E3AE-A824D6C8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6D974-0AC9-C04E-B8C3-D9ABB4C62BA2}" type="datetimeFigureOut">
              <a:rPr lang="en-IT" smtClean="0"/>
              <a:t>21/02/23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36C1C-3BFE-A30D-FF0B-0409EFE5C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1AFAC-153C-130D-D925-0AB075E9F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9F3A6-AFB6-5644-8E89-8A31EEC879A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6298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4" descr="Chairs in a cinema">
            <a:extLst>
              <a:ext uri="{FF2B5EF4-FFF2-40B4-BE49-F238E27FC236}">
                <a16:creationId xmlns:a16="http://schemas.microsoft.com/office/drawing/2014/main" id="{ABE0F888-FB61-DD6E-84E7-7A3DD9DA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336" r="12882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A049-9594-18C3-B06F-295538BAA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4" y="1661019"/>
            <a:ext cx="4648680" cy="1841799"/>
          </a:xfrm>
        </p:spPr>
        <p:txBody>
          <a:bodyPr>
            <a:normAutofit/>
          </a:bodyPr>
          <a:lstStyle/>
          <a:p>
            <a:pPr algn="l"/>
            <a:r>
              <a:rPr lang="en-IT" sz="5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TMDB movie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5694A-2029-F16A-A138-53A054574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GB" sz="2000">
                <a:solidFill>
                  <a:schemeClr val="bg1"/>
                </a:solidFill>
              </a:rPr>
              <a:t>Bava Flavio 4836427</a:t>
            </a:r>
          </a:p>
          <a:p>
            <a:pPr algn="l"/>
            <a:r>
              <a:rPr lang="en-GB" sz="2000">
                <a:solidFill>
                  <a:schemeClr val="bg1"/>
                </a:solidFill>
              </a:rPr>
              <a:t>Ciarlo Francesco 4640121</a:t>
            </a:r>
          </a:p>
          <a:p>
            <a:pPr algn="l"/>
            <a:r>
              <a:rPr lang="en-GB" sz="2000">
                <a:solidFill>
                  <a:schemeClr val="bg1"/>
                </a:solidFill>
              </a:rPr>
              <a:t>Oldrini Edoardo 4055097</a:t>
            </a:r>
          </a:p>
          <a:p>
            <a:pPr algn="l"/>
            <a:endParaRPr lang="en-IT" sz="20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4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911031-593C-31FC-2734-04FB1ACEA4EF}"/>
              </a:ext>
            </a:extLst>
          </p:cNvPr>
          <p:cNvSpPr txBox="1"/>
          <p:nvPr/>
        </p:nvSpPr>
        <p:spPr>
          <a:xfrm>
            <a:off x="2615737" y="1517957"/>
            <a:ext cx="7500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alatino" pitchFamily="2" charset="77"/>
                <a:ea typeface="Palatino" pitchFamily="2" charset="77"/>
              </a:rPr>
              <a:t>La distribuzione è fortemente asimmetrica, l’abbiamo quindi migliorata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05023-B993-62AF-25BD-572EE58A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69" y="2119923"/>
            <a:ext cx="6186259" cy="357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9DCCD-E981-5D59-0729-97ED239AF7B0}"/>
              </a:ext>
            </a:extLst>
          </p:cNvPr>
          <p:cNvSpPr txBox="1"/>
          <p:nvPr/>
        </p:nvSpPr>
        <p:spPr>
          <a:xfrm>
            <a:off x="668622" y="3782943"/>
            <a:ext cx="229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/>
              <a:t>2.218841914564844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3D63F-3B35-21A2-792E-27496F4530A9}"/>
              </a:ext>
            </a:extLst>
          </p:cNvPr>
          <p:cNvSpPr txBox="1"/>
          <p:nvPr/>
        </p:nvSpPr>
        <p:spPr>
          <a:xfrm>
            <a:off x="9232495" y="3782943"/>
            <a:ext cx="2639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>
                <a:latin typeface="Palatino" pitchFamily="2" charset="77"/>
                <a:ea typeface="Palatino" pitchFamily="2" charset="77"/>
              </a:rPr>
              <a:t>-</a:t>
            </a:r>
            <a:r>
              <a:rPr lang="en-IT" sz="1200" dirty="0"/>
              <a:t>0.038231651583918155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FDEE62-FD8B-E097-44AC-665D2651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2" y="5811507"/>
            <a:ext cx="10854755" cy="887811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4D4B819-0048-CC5C-9D5D-45EB9A4EE308}"/>
              </a:ext>
            </a:extLst>
          </p:cNvPr>
          <p:cNvSpPr txBox="1">
            <a:spLocks/>
          </p:cNvSpPr>
          <p:nvPr/>
        </p:nvSpPr>
        <p:spPr>
          <a:xfrm>
            <a:off x="5482687" y="747635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del dataset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85B7A-E6A3-1F35-58B3-05F4BBDCB422}"/>
              </a:ext>
            </a:extLst>
          </p:cNvPr>
          <p:cNvSpPr txBox="1"/>
          <p:nvPr/>
        </p:nvSpPr>
        <p:spPr>
          <a:xfrm>
            <a:off x="5296624" y="0"/>
            <a:ext cx="227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5689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07F896-A92B-E45A-D0B9-B540573DB2F4}"/>
              </a:ext>
            </a:extLst>
          </p:cNvPr>
          <p:cNvSpPr txBox="1"/>
          <p:nvPr/>
        </p:nvSpPr>
        <p:spPr>
          <a:xfrm>
            <a:off x="759128" y="4109627"/>
            <a:ext cx="229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/>
              <a:t>3.884930617583634 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4B8CB-A940-79FC-A081-3919B5FAEA7B}"/>
              </a:ext>
            </a:extLst>
          </p:cNvPr>
          <p:cNvSpPr txBox="1"/>
          <p:nvPr/>
        </p:nvSpPr>
        <p:spPr>
          <a:xfrm>
            <a:off x="9141990" y="4109627"/>
            <a:ext cx="2524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/>
              <a:t>-0.01712489323004914 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A34D7-9DC4-0E74-B52C-8F50AC18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3" y="6090658"/>
            <a:ext cx="11637453" cy="5197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1B6B54A-9D4B-FEA9-30EE-408153A94818}"/>
              </a:ext>
            </a:extLst>
          </p:cNvPr>
          <p:cNvSpPr txBox="1">
            <a:spLocks/>
          </p:cNvSpPr>
          <p:nvPr/>
        </p:nvSpPr>
        <p:spPr>
          <a:xfrm>
            <a:off x="5145802" y="750839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del dataset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DA50D-2464-9C0F-A936-215A45BBB5DF}"/>
              </a:ext>
            </a:extLst>
          </p:cNvPr>
          <p:cNvSpPr txBox="1"/>
          <p:nvPr/>
        </p:nvSpPr>
        <p:spPr>
          <a:xfrm>
            <a:off x="4844235" y="6223"/>
            <a:ext cx="265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E8836-2226-8F75-B38D-FFFA1379DF52}"/>
              </a:ext>
            </a:extLst>
          </p:cNvPr>
          <p:cNvSpPr txBox="1"/>
          <p:nvPr/>
        </p:nvSpPr>
        <p:spPr>
          <a:xfrm>
            <a:off x="1383025" y="1554611"/>
            <a:ext cx="9576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alatino" pitchFamily="2" charset="77"/>
                <a:ea typeface="Palatino" pitchFamily="2" charset="77"/>
              </a:rPr>
              <a:t>Anche in questo caso la distribuzione è fortemente asimmetrica, l’abbiamo quindi migliorata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8DDBD49-C64E-A75E-8360-0690B0E1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70" y="2254309"/>
            <a:ext cx="6223658" cy="37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7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BF277-7B3A-12FE-0EB2-462E225F6023}"/>
              </a:ext>
            </a:extLst>
          </p:cNvPr>
          <p:cNvSpPr txBox="1"/>
          <p:nvPr/>
        </p:nvSpPr>
        <p:spPr>
          <a:xfrm>
            <a:off x="924783" y="2215007"/>
            <a:ext cx="4572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alatino" pitchFamily="2" charset="77"/>
                <a:ea typeface="Palatino" pitchFamily="2" charset="77"/>
              </a:rPr>
              <a:t>La distribuzione è fortemente asimmetrica, l’abbiamo quindi migliorata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1ECB4-0CD2-C4BB-0443-756CF0B9DD5A}"/>
              </a:ext>
            </a:extLst>
          </p:cNvPr>
          <p:cNvSpPr txBox="1"/>
          <p:nvPr/>
        </p:nvSpPr>
        <p:spPr>
          <a:xfrm>
            <a:off x="7182197" y="2215007"/>
            <a:ext cx="468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Grafico che mostra la relazione tra popolarità ed incassi, evidenziando la classe di budget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4320F-A369-DA51-4327-F23BE082298E}"/>
              </a:ext>
            </a:extLst>
          </p:cNvPr>
          <p:cNvSpPr txBox="1"/>
          <p:nvPr/>
        </p:nvSpPr>
        <p:spPr>
          <a:xfrm>
            <a:off x="568640" y="6346407"/>
            <a:ext cx="229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/>
              <a:t>9.397660833991452 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5D85A-80F0-2C62-23CB-80048F37AD01}"/>
              </a:ext>
            </a:extLst>
          </p:cNvPr>
          <p:cNvSpPr txBox="1"/>
          <p:nvPr/>
        </p:nvSpPr>
        <p:spPr>
          <a:xfrm>
            <a:off x="3427075" y="6345746"/>
            <a:ext cx="229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>
                <a:latin typeface="Palatino" pitchFamily="2" charset="77"/>
                <a:ea typeface="Palatino" pitchFamily="2" charset="77"/>
              </a:rPr>
              <a:t>Skewness</a:t>
            </a:r>
            <a:r>
              <a:rPr lang="it-IT" sz="1200" dirty="0">
                <a:latin typeface="Palatino" pitchFamily="2" charset="77"/>
                <a:ea typeface="Palatino" pitchFamily="2" charset="77"/>
              </a:rPr>
              <a:t> = </a:t>
            </a:r>
            <a:r>
              <a:rPr lang="en-IT" sz="1200" dirty="0"/>
              <a:t>0.217741186568945</a:t>
            </a:r>
            <a:endParaRPr lang="en-IT" sz="12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C35CB-31B2-640F-C314-9A8B8AD7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2" y="3087415"/>
            <a:ext cx="5014013" cy="2982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3A8F846-19B4-339A-0285-308B4337BB75}"/>
              </a:ext>
            </a:extLst>
          </p:cNvPr>
          <p:cNvSpPr txBox="1">
            <a:spLocks/>
          </p:cNvSpPr>
          <p:nvPr/>
        </p:nvSpPr>
        <p:spPr>
          <a:xfrm>
            <a:off x="5145802" y="750839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del dataset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72DD6-7FA1-F171-9892-6632C52C19E9}"/>
              </a:ext>
            </a:extLst>
          </p:cNvPr>
          <p:cNvSpPr txBox="1"/>
          <p:nvPr/>
        </p:nvSpPr>
        <p:spPr>
          <a:xfrm>
            <a:off x="4572515" y="14853"/>
            <a:ext cx="330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Popularity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9797A60-08CB-2189-2BB7-3549CB1F2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70" y="3481430"/>
            <a:ext cx="5578555" cy="282646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618B9B8-9606-BBD9-3344-CC460707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072" y="3236530"/>
            <a:ext cx="5913928" cy="31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4641D4-6E8D-DA09-5094-7005B2CDC64A}"/>
              </a:ext>
            </a:extLst>
          </p:cNvPr>
          <p:cNvSpPr txBox="1"/>
          <p:nvPr/>
        </p:nvSpPr>
        <p:spPr>
          <a:xfrm>
            <a:off x="1606617" y="2202305"/>
            <a:ext cx="958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Lo score è un valore ottenuto pesando la media dei voti sul numero di voti su cui è calcolata, per il calcolo ci siamo ispirati alla formula utilizzata dal sito IMDb:</a:t>
            </a:r>
          </a:p>
          <a:p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775C9-0DF0-05FB-5058-80037C7488FB}"/>
              </a:ext>
            </a:extLst>
          </p:cNvPr>
          <p:cNvSpPr txBox="1"/>
          <p:nvPr/>
        </p:nvSpPr>
        <p:spPr>
          <a:xfrm>
            <a:off x="379191" y="4151679"/>
            <a:ext cx="591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alatino" pitchFamily="2" charset="77"/>
                <a:ea typeface="Palatino" pitchFamily="2" charset="77"/>
              </a:rPr>
              <a:t>v </a:t>
            </a:r>
            <a:r>
              <a:rPr lang="en-IT" sz="1400" dirty="0">
                <a:latin typeface="Palatino" pitchFamily="2" charset="77"/>
                <a:ea typeface="Palatino" pitchFamily="2" charset="77"/>
              </a:rPr>
              <a:t>= numero di voti espressi sul film</a:t>
            </a:r>
          </a:p>
          <a:p>
            <a:r>
              <a:rPr lang="en-GB" sz="1400" dirty="0">
                <a:latin typeface="Palatino" pitchFamily="2" charset="77"/>
                <a:ea typeface="Palatino" pitchFamily="2" charset="77"/>
              </a:rPr>
              <a:t>m</a:t>
            </a:r>
            <a:r>
              <a:rPr lang="en-IT" sz="1400" dirty="0">
                <a:latin typeface="Palatino" pitchFamily="2" charset="77"/>
                <a:ea typeface="Palatino" pitchFamily="2" charset="77"/>
              </a:rPr>
              <a:t> = numero minimo di voti necessari per entrare in classifica, x quantile</a:t>
            </a:r>
          </a:p>
          <a:p>
            <a:r>
              <a:rPr lang="en-IT" sz="1400" dirty="0">
                <a:latin typeface="Palatino" pitchFamily="2" charset="77"/>
                <a:ea typeface="Palatino" pitchFamily="2" charset="77"/>
              </a:rPr>
              <a:t>R = voto medio del film</a:t>
            </a:r>
          </a:p>
          <a:p>
            <a:r>
              <a:rPr lang="en-IT" sz="1400" dirty="0">
                <a:latin typeface="Palatino" pitchFamily="2" charset="77"/>
                <a:ea typeface="Palatino" pitchFamily="2" charset="77"/>
              </a:rPr>
              <a:t>C = numero medio di voti di tutti </a:t>
            </a:r>
            <a:r>
              <a:rPr lang="en-GB" sz="1400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GB" sz="1400" dirty="0">
                <a:latin typeface="Palatino" pitchFamily="2" charset="77"/>
                <a:ea typeface="Palatino" pitchFamily="2" charset="77"/>
              </a:rPr>
              <a:t> film</a:t>
            </a:r>
            <a:endParaRPr lang="en-IT" sz="1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CA51641-D455-D5E1-4FBE-65E626BB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738" y="3569898"/>
            <a:ext cx="3948022" cy="147257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19D0F19-875E-E09E-082E-AD48236C6626}"/>
              </a:ext>
            </a:extLst>
          </p:cNvPr>
          <p:cNvSpPr/>
          <p:nvPr/>
        </p:nvSpPr>
        <p:spPr>
          <a:xfrm>
            <a:off x="6398904" y="4074677"/>
            <a:ext cx="1386038" cy="4884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CB4C43-A2F1-41E9-0335-3D65E4FD6C29}"/>
              </a:ext>
            </a:extLst>
          </p:cNvPr>
          <p:cNvSpPr txBox="1">
            <a:spLocks/>
          </p:cNvSpPr>
          <p:nvPr/>
        </p:nvSpPr>
        <p:spPr>
          <a:xfrm>
            <a:off x="5071913" y="670507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aggiuntive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CBCC1-0304-3C60-F7A0-3F53824D1368}"/>
              </a:ext>
            </a:extLst>
          </p:cNvPr>
          <p:cNvSpPr txBox="1"/>
          <p:nvPr/>
        </p:nvSpPr>
        <p:spPr>
          <a:xfrm>
            <a:off x="5145802" y="7220"/>
            <a:ext cx="1900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Score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9333AA6-18C1-0C62-DBDD-CF31CA46C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554300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A925A2-A63F-F5CE-9554-5090C51BE5AB}"/>
              </a:ext>
            </a:extLst>
          </p:cNvPr>
          <p:cNvSpPr txBox="1"/>
          <p:nvPr/>
        </p:nvSpPr>
        <p:spPr>
          <a:xfrm>
            <a:off x="1160088" y="2031085"/>
            <a:ext cx="1065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Oltre agli incassi abbiamo pensato fosse interessante avere l’informazione legata ai proffiti dei film, </a:t>
            </a:r>
            <a:r>
              <a:rPr lang="it-IT" dirty="0">
                <a:latin typeface="Palatino" pitchFamily="2" charset="77"/>
                <a:ea typeface="Palatino" pitchFamily="2" charset="77"/>
              </a:rPr>
              <a:t>		</a:t>
            </a:r>
            <a:r>
              <a:rPr lang="en-IT" dirty="0">
                <a:latin typeface="Palatino" pitchFamily="2" charset="77"/>
                <a:ea typeface="Palatino" pitchFamily="2" charset="77"/>
              </a:rPr>
              <a:t>espressi come percentuale sull’investimento iniziale (Budget)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7B4D5A7-A7FF-7691-AA12-10B12CC5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92" y="3429000"/>
            <a:ext cx="9333009" cy="253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1EC08-3724-DBEF-065E-767AB46BEF1A}"/>
              </a:ext>
            </a:extLst>
          </p:cNvPr>
          <p:cNvSpPr txBox="1">
            <a:spLocks/>
          </p:cNvSpPr>
          <p:nvPr/>
        </p:nvSpPr>
        <p:spPr>
          <a:xfrm>
            <a:off x="5339767" y="830997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aggiuntive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D0920-2812-2371-ED82-0C1C3F783F7E}"/>
              </a:ext>
            </a:extLst>
          </p:cNvPr>
          <p:cNvSpPr txBox="1"/>
          <p:nvPr/>
        </p:nvSpPr>
        <p:spPr>
          <a:xfrm>
            <a:off x="3508263" y="0"/>
            <a:ext cx="556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Profitti percentuali</a:t>
            </a:r>
          </a:p>
        </p:txBody>
      </p:sp>
    </p:spTree>
    <p:extLst>
      <p:ext uri="{BB962C8B-B14F-4D97-AF65-F5344CB8AC3E}">
        <p14:creationId xmlns:p14="http://schemas.microsoft.com/office/powerpoint/2010/main" val="386074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82FBC-AA01-51B1-16C8-07064FE8D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91" y="2412488"/>
            <a:ext cx="3132714" cy="4645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Generi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gettonati</a:t>
            </a:r>
            <a:endParaRPr lang="en-GB" dirty="0"/>
          </a:p>
          <a:p>
            <a:pPr marL="914400" lvl="2" indent="0">
              <a:buNone/>
            </a:pPr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896754-1F9A-92C8-C2A8-9991DFD1EA82}"/>
              </a:ext>
            </a:extLst>
          </p:cNvPr>
          <p:cNvSpPr txBox="1">
            <a:spLocks/>
          </p:cNvSpPr>
          <p:nvPr/>
        </p:nvSpPr>
        <p:spPr>
          <a:xfrm>
            <a:off x="6576642" y="2379438"/>
            <a:ext cx="4165678" cy="61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Profitti associati ai generi</a:t>
            </a:r>
            <a:endParaRPr lang="en-IT" dirty="0"/>
          </a:p>
          <a:p>
            <a:pPr marL="457200" lvl="1" indent="0">
              <a:buNone/>
            </a:pPr>
            <a:endParaRPr lang="en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8BDF61-D6C6-9992-E359-D3AB2FFB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70" y="2981083"/>
            <a:ext cx="6796725" cy="3635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3D98D-A88F-78A6-46F9-A85C901BEA3B}"/>
              </a:ext>
            </a:extLst>
          </p:cNvPr>
          <p:cNvSpPr txBox="1"/>
          <p:nvPr/>
        </p:nvSpPr>
        <p:spPr>
          <a:xfrm>
            <a:off x="287905" y="3120957"/>
            <a:ext cx="4496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dirty="0">
                <a:latin typeface="Palatino" pitchFamily="2" charset="77"/>
                <a:ea typeface="Palatino" pitchFamily="2" charset="77"/>
              </a:rPr>
              <a:t>I generi più presenti nel dataset sono: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Palatino" pitchFamily="2" charset="77"/>
                <a:ea typeface="Palatino" pitchFamily="2" charset="77"/>
              </a:rPr>
              <a:t>Dramma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Palatino" pitchFamily="2" charset="77"/>
                <a:ea typeface="Palatino" pitchFamily="2" charset="77"/>
              </a:rPr>
              <a:t>Commedia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Palatino" pitchFamily="2" charset="77"/>
                <a:ea typeface="Palatino" pitchFamily="2" charset="77"/>
              </a:rPr>
              <a:t>Azione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Palatino" pitchFamily="2" charset="77"/>
                <a:ea typeface="Palatino" pitchFamily="2" charset="77"/>
              </a:rPr>
              <a:t>Thriller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2CF287-62AF-C61B-EFD3-9292399D0A5C}"/>
              </a:ext>
            </a:extLst>
          </p:cNvPr>
          <p:cNvSpPr txBox="1">
            <a:spLocks/>
          </p:cNvSpPr>
          <p:nvPr/>
        </p:nvSpPr>
        <p:spPr>
          <a:xfrm>
            <a:off x="5304368" y="788325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qualitative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2C1CC-FF39-C4E9-71E2-DB064306CDDD}"/>
              </a:ext>
            </a:extLst>
          </p:cNvPr>
          <p:cNvSpPr txBox="1"/>
          <p:nvPr/>
        </p:nvSpPr>
        <p:spPr>
          <a:xfrm>
            <a:off x="5145802" y="7220"/>
            <a:ext cx="221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Genres</a:t>
            </a:r>
          </a:p>
        </p:txBody>
      </p:sp>
    </p:spTree>
    <p:extLst>
      <p:ext uri="{BB962C8B-B14F-4D97-AF65-F5344CB8AC3E}">
        <p14:creationId xmlns:p14="http://schemas.microsoft.com/office/powerpoint/2010/main" val="269791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49BBEE-5A57-2B58-8E58-89B888CDE874}"/>
              </a:ext>
            </a:extLst>
          </p:cNvPr>
          <p:cNvSpPr txBox="1"/>
          <p:nvPr/>
        </p:nvSpPr>
        <p:spPr>
          <a:xfrm>
            <a:off x="2437500" y="1798416"/>
            <a:ext cx="796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Abbiamo cercato quali fossero le keywords più presenti nel dataframe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8D6BF-A96E-26B5-1C8B-5A0B8F98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511" y="2388640"/>
            <a:ext cx="6682445" cy="4221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73F85-A339-5133-EB15-7094851538F3}"/>
              </a:ext>
            </a:extLst>
          </p:cNvPr>
          <p:cNvSpPr txBox="1">
            <a:spLocks/>
          </p:cNvSpPr>
          <p:nvPr/>
        </p:nvSpPr>
        <p:spPr>
          <a:xfrm>
            <a:off x="5472106" y="830997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qualitative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401E0-3011-2CE1-E4B6-F97C9D83215B}"/>
              </a:ext>
            </a:extLst>
          </p:cNvPr>
          <p:cNvSpPr txBox="1"/>
          <p:nvPr/>
        </p:nvSpPr>
        <p:spPr>
          <a:xfrm>
            <a:off x="4858197" y="0"/>
            <a:ext cx="312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373608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F7B874-49FB-FCD6-7AA5-6A06D630B8AE}"/>
              </a:ext>
            </a:extLst>
          </p:cNvPr>
          <p:cNvSpPr txBox="1"/>
          <p:nvPr/>
        </p:nvSpPr>
        <p:spPr>
          <a:xfrm>
            <a:off x="3662004" y="1258877"/>
            <a:ext cx="48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variano gli incassi in base alla data di uscita?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F3C82-2D3E-F5EC-ABAA-AAD58F33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47" y="1625347"/>
            <a:ext cx="5273865" cy="2048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EB4E2-9347-2F81-195C-124E1650E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51" y="1529295"/>
            <a:ext cx="5379947" cy="2089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F682B-3DD1-C330-4DC1-B224F920E7F1}"/>
              </a:ext>
            </a:extLst>
          </p:cNvPr>
          <p:cNvSpPr txBox="1">
            <a:spLocks/>
          </p:cNvSpPr>
          <p:nvPr/>
        </p:nvSpPr>
        <p:spPr>
          <a:xfrm>
            <a:off x="5371745" y="747670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qualitative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E0D95-6998-E285-832B-7739EF0DB94E}"/>
              </a:ext>
            </a:extLst>
          </p:cNvPr>
          <p:cNvSpPr txBox="1"/>
          <p:nvPr/>
        </p:nvSpPr>
        <p:spPr>
          <a:xfrm>
            <a:off x="4406513" y="0"/>
            <a:ext cx="383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800" b="1" dirty="0">
                <a:latin typeface="Palatino" pitchFamily="2" charset="77"/>
                <a:ea typeface="Palatino" pitchFamily="2" charset="77"/>
              </a:rPr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2C98-4B29-CBDC-81AA-41C42FDEB584}"/>
              </a:ext>
            </a:extLst>
          </p:cNvPr>
          <p:cNvSpPr txBox="1"/>
          <p:nvPr/>
        </p:nvSpPr>
        <p:spPr>
          <a:xfrm>
            <a:off x="3800761" y="3499343"/>
            <a:ext cx="461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Quando vengono solitamente fatti uscire </a:t>
            </a:r>
            <a:r>
              <a:rPr lang="en-GB" dirty="0"/>
              <a:t>i</a:t>
            </a:r>
            <a:r>
              <a:rPr lang="en-IT" dirty="0"/>
              <a:t> film?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20510-D3D2-5A2F-2869-0A6603FDB3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46"/>
          <a:stretch/>
        </p:blipFill>
        <p:spPr>
          <a:xfrm>
            <a:off x="394051" y="4119693"/>
            <a:ext cx="4977694" cy="2722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04DFE-5F45-FD27-50CA-C4DC3BCC59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88"/>
          <a:stretch/>
        </p:blipFill>
        <p:spPr>
          <a:xfrm>
            <a:off x="6959256" y="4182537"/>
            <a:ext cx="4943847" cy="2658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CB2C2-7A0E-DCB3-FA11-ACB3B9030923}"/>
              </a:ext>
            </a:extLst>
          </p:cNvPr>
          <p:cNvSpPr txBox="1"/>
          <p:nvPr/>
        </p:nvSpPr>
        <p:spPr>
          <a:xfrm>
            <a:off x="1942290" y="3905537"/>
            <a:ext cx="185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latin typeface="Palatino" pitchFamily="2" charset="77"/>
                <a:ea typeface="Palatino" pitchFamily="2" charset="77"/>
              </a:rPr>
              <a:t>Film rilasciati ogni mese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884BB-E255-970C-7942-DCB8BFA9D746}"/>
              </a:ext>
            </a:extLst>
          </p:cNvPr>
          <p:cNvSpPr txBox="1"/>
          <p:nvPr/>
        </p:nvSpPr>
        <p:spPr>
          <a:xfrm>
            <a:off x="8639430" y="3940546"/>
            <a:ext cx="1982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>
                <a:latin typeface="Palatino" pitchFamily="2" charset="77"/>
                <a:ea typeface="Palatino" pitchFamily="2" charset="77"/>
              </a:rPr>
              <a:t>Film rilasciati ogni giorno</a:t>
            </a:r>
          </a:p>
        </p:txBody>
      </p:sp>
    </p:spTree>
    <p:extLst>
      <p:ext uri="{BB962C8B-B14F-4D97-AF65-F5344CB8AC3E}">
        <p14:creationId xmlns:p14="http://schemas.microsoft.com/office/powerpoint/2010/main" val="557114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F7B874-49FB-FCD6-7AA5-6A06D630B8AE}"/>
              </a:ext>
            </a:extLst>
          </p:cNvPr>
          <p:cNvSpPr txBox="1"/>
          <p:nvPr/>
        </p:nvSpPr>
        <p:spPr>
          <a:xfrm>
            <a:off x="4466760" y="1575533"/>
            <a:ext cx="393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sono variati gli incassi negli anni?</a:t>
            </a:r>
            <a:endParaRPr lang="en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F6B50-6EC5-93D6-7465-4AEF80C7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71" y="2266975"/>
            <a:ext cx="8003458" cy="44453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4F5D54-DB00-35DD-8EE2-F1C4E35AD959}"/>
              </a:ext>
            </a:extLst>
          </p:cNvPr>
          <p:cNvSpPr txBox="1">
            <a:spLocks/>
          </p:cNvSpPr>
          <p:nvPr/>
        </p:nvSpPr>
        <p:spPr>
          <a:xfrm>
            <a:off x="5371745" y="747670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qualitative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1390A-5CE4-5E24-9750-FF3819BD77B7}"/>
              </a:ext>
            </a:extLst>
          </p:cNvPr>
          <p:cNvSpPr txBox="1"/>
          <p:nvPr/>
        </p:nvSpPr>
        <p:spPr>
          <a:xfrm>
            <a:off x="4406513" y="0"/>
            <a:ext cx="383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800" b="1" dirty="0">
                <a:latin typeface="Palatino" pitchFamily="2" charset="77"/>
                <a:ea typeface="Palatino" pitchFamily="2" charset="77"/>
              </a:rPr>
              <a:t>Release Date</a:t>
            </a:r>
          </a:p>
        </p:txBody>
      </p:sp>
    </p:spTree>
    <p:extLst>
      <p:ext uri="{BB962C8B-B14F-4D97-AF65-F5344CB8AC3E}">
        <p14:creationId xmlns:p14="http://schemas.microsoft.com/office/powerpoint/2010/main" val="204192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79" y="2436503"/>
            <a:ext cx="9144000" cy="1699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“Credits”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1A5A-B076-E40F-060F-3A1738ACD879}"/>
              </a:ext>
            </a:extLst>
          </p:cNvPr>
          <p:cNvSpPr txBox="1"/>
          <p:nvPr/>
        </p:nvSpPr>
        <p:spPr>
          <a:xfrm>
            <a:off x="2787496" y="5182886"/>
            <a:ext cx="66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Ampliamento del dat</a:t>
            </a:r>
            <a:r>
              <a:rPr lang="it-IT" dirty="0"/>
              <a:t>a</a:t>
            </a:r>
            <a:r>
              <a:rPr lang="en-IT" dirty="0"/>
              <a:t>s</a:t>
            </a:r>
            <a:r>
              <a:rPr lang="it-IT" dirty="0"/>
              <a:t>e</a:t>
            </a:r>
            <a:r>
              <a:rPr lang="en-IT" dirty="0"/>
              <a:t>t di partenza con Lista Attori e membri Crew</a:t>
            </a:r>
          </a:p>
        </p:txBody>
      </p:sp>
    </p:spTree>
    <p:extLst>
      <p:ext uri="{BB962C8B-B14F-4D97-AF65-F5344CB8AC3E}">
        <p14:creationId xmlns:p14="http://schemas.microsoft.com/office/powerpoint/2010/main" val="243187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257" y="2290618"/>
            <a:ext cx="9144000" cy="1699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Analisi</a:t>
            </a:r>
            <a:r>
              <a:rPr lang="en-US" sz="7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7200" dirty="0" err="1">
                <a:latin typeface="Palatino" pitchFamily="2" charset="77"/>
                <a:ea typeface="Palatino" pitchFamily="2" charset="77"/>
              </a:rPr>
              <a:t>E</a:t>
            </a:r>
            <a:r>
              <a:rPr lang="en-US" sz="7200" kern="1200" dirty="0" err="1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splorativa</a:t>
            </a:r>
            <a:endParaRPr lang="en-US" sz="7200" kern="120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1A5A-B076-E40F-060F-3A1738ACD879}"/>
              </a:ext>
            </a:extLst>
          </p:cNvPr>
          <p:cNvSpPr txBox="1"/>
          <p:nvPr/>
        </p:nvSpPr>
        <p:spPr>
          <a:xfrm>
            <a:off x="3542889" y="4962528"/>
            <a:ext cx="51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Il dataset contiene quasi 5000 film, dal 1920 al 2017. </a:t>
            </a:r>
          </a:p>
          <a:p>
            <a:pPr algn="ctr"/>
            <a:r>
              <a:rPr lang="en-IT" dirty="0"/>
              <a:t>Ogni film è caratterizzato da 20 features.  </a:t>
            </a:r>
          </a:p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0230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CE2E0F-0257-67CB-5BA2-6C60EE2641B5}"/>
              </a:ext>
            </a:extLst>
          </p:cNvPr>
          <p:cNvSpPr txBox="1">
            <a:spLocks/>
          </p:cNvSpPr>
          <p:nvPr/>
        </p:nvSpPr>
        <p:spPr>
          <a:xfrm>
            <a:off x="3786909" y="0"/>
            <a:ext cx="4618182" cy="91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Palatino" pitchFamily="2" charset="77"/>
                <a:ea typeface="Palatino" pitchFamily="2" charset="77"/>
              </a:rPr>
              <a:t>“Credits” Dataset</a:t>
            </a:r>
            <a:endParaRPr lang="en-IT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7AAC35-8B57-B311-6523-39784FFF42E5}"/>
              </a:ext>
            </a:extLst>
          </p:cNvPr>
          <p:cNvSpPr txBox="1">
            <a:spLocks/>
          </p:cNvSpPr>
          <p:nvPr/>
        </p:nvSpPr>
        <p:spPr>
          <a:xfrm>
            <a:off x="4314408" y="1151874"/>
            <a:ext cx="3563181" cy="687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sz="3600" dirty="0">
                <a:latin typeface="Palatino" pitchFamily="2" charset="77"/>
                <a:ea typeface="Palatino" pitchFamily="2" charset="77"/>
              </a:rPr>
              <a:t>Dati di interesse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8DCC6-D560-ED62-8CEB-615063B2C6B9}"/>
              </a:ext>
            </a:extLst>
          </p:cNvPr>
          <p:cNvSpPr txBox="1"/>
          <p:nvPr/>
        </p:nvSpPr>
        <p:spPr>
          <a:xfrm>
            <a:off x="1362158" y="2107461"/>
            <a:ext cx="94676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alatino" pitchFamily="2" charset="77"/>
                <a:ea typeface="Palatino" pitchFamily="2" charset="77"/>
              </a:rPr>
              <a:t>Anche in questo dataset le features sono in formato </a:t>
            </a:r>
            <a:r>
              <a:rPr lang="it-IT" dirty="0" err="1">
                <a:latin typeface="Palatino" pitchFamily="2" charset="77"/>
                <a:ea typeface="Palatino" pitchFamily="2" charset="77"/>
              </a:rPr>
              <a:t>Json</a:t>
            </a:r>
            <a:r>
              <a:rPr lang="it-IT" dirty="0">
                <a:latin typeface="Palatino" pitchFamily="2" charset="77"/>
                <a:ea typeface="Palatino" pitchFamily="2" charset="77"/>
              </a:rPr>
              <a:t>, le trasformiamo in lista estraendo: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Palatino" pitchFamily="2" charset="77"/>
                <a:ea typeface="Palatino" pitchFamily="2" charset="77"/>
              </a:rPr>
              <a:t>L’id del film, utile per il join dei dataset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Palatino" pitchFamily="2" charset="77"/>
                <a:ea typeface="Palatino" pitchFamily="2" charset="77"/>
              </a:rPr>
              <a:t>Il regista, presente nella feature Crew</a:t>
            </a:r>
          </a:p>
          <a:p>
            <a:pPr marL="285750" indent="-285750">
              <a:buFontTx/>
              <a:buChar char="-"/>
            </a:pPr>
            <a:r>
              <a:rPr lang="it-IT" dirty="0">
                <a:latin typeface="Palatino" pitchFamily="2" charset="77"/>
                <a:ea typeface="Palatino" pitchFamily="2" charset="77"/>
              </a:rPr>
              <a:t>La lista degli attori apparsi nel film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0DD1F14-3D0C-6619-2833-71D0A73A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0" y="3737289"/>
            <a:ext cx="5767766" cy="196870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F676C87-733E-0855-3C3D-F4418789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33" y="3737289"/>
            <a:ext cx="5239618" cy="19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9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D43E95-D4EC-CD24-31B7-839A504FFCE7}"/>
              </a:ext>
            </a:extLst>
          </p:cNvPr>
          <p:cNvSpPr txBox="1"/>
          <p:nvPr/>
        </p:nvSpPr>
        <p:spPr>
          <a:xfrm>
            <a:off x="4511960" y="109057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Attori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44133-B443-EFE3-2AEF-7BD04B602AEB}"/>
              </a:ext>
            </a:extLst>
          </p:cNvPr>
          <p:cNvSpPr txBox="1"/>
          <p:nvPr/>
        </p:nvSpPr>
        <p:spPr>
          <a:xfrm>
            <a:off x="3648147" y="1168625"/>
            <a:ext cx="48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Quali sono gli attori che hanno recitato nel maggior numero di film?</a:t>
            </a:r>
            <a:endParaRPr lang="en-I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11075D-6790-E292-4D3C-4DAC3B9F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07" y="2105084"/>
            <a:ext cx="6380395" cy="46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2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A3559-A6C6-DB57-7B98-4C1EE1126437}"/>
              </a:ext>
            </a:extLst>
          </p:cNvPr>
          <p:cNvSpPr txBox="1"/>
          <p:nvPr/>
        </p:nvSpPr>
        <p:spPr>
          <a:xfrm>
            <a:off x="4511963" y="173022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Registi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FA6F8-9D7A-408B-4AB5-6EB6B07D032C}"/>
              </a:ext>
            </a:extLst>
          </p:cNvPr>
          <p:cNvSpPr txBox="1"/>
          <p:nvPr/>
        </p:nvSpPr>
        <p:spPr>
          <a:xfrm>
            <a:off x="590702" y="1510623"/>
            <a:ext cx="48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Quali sono i registi più prolifici?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BC219-1C7F-3AC3-DEB0-BE29A40D381B}"/>
              </a:ext>
            </a:extLst>
          </p:cNvPr>
          <p:cNvSpPr txBox="1"/>
          <p:nvPr/>
        </p:nvSpPr>
        <p:spPr>
          <a:xfrm>
            <a:off x="6936254" y="1504339"/>
            <a:ext cx="48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Quali tra questi sono i più apprezzati dal pubblico?</a:t>
            </a:r>
            <a:endParaRPr lang="en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F25CE4-6B9C-8C8A-AE6B-18135983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220"/>
            <a:ext cx="5709359" cy="4282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65C56-DA03-306C-3FBD-E5CE2D46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27" y="2257159"/>
            <a:ext cx="5871483" cy="42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79" y="2436503"/>
            <a:ext cx="9144000" cy="1699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Predizioni</a:t>
            </a:r>
            <a:endParaRPr lang="en-US" sz="7200" kern="120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1A5A-B076-E40F-060F-3A1738ACD879}"/>
              </a:ext>
            </a:extLst>
          </p:cNvPr>
          <p:cNvSpPr txBox="1"/>
          <p:nvPr/>
        </p:nvSpPr>
        <p:spPr>
          <a:xfrm>
            <a:off x="2942822" y="5182886"/>
            <a:ext cx="616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Implementazione di algoritmi predittivi per “Revenue” e “Score”</a:t>
            </a:r>
          </a:p>
        </p:txBody>
      </p:sp>
    </p:spTree>
    <p:extLst>
      <p:ext uri="{BB962C8B-B14F-4D97-AF65-F5344CB8AC3E}">
        <p14:creationId xmlns:p14="http://schemas.microsoft.com/office/powerpoint/2010/main" val="353955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0E04-990D-27C0-CCA4-6511FA64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81" y="3427859"/>
            <a:ext cx="5246617" cy="1208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Che indica gli incassi del film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E806D3-E36F-88CA-901A-F2DD49EC39A7}"/>
              </a:ext>
            </a:extLst>
          </p:cNvPr>
          <p:cNvSpPr txBox="1">
            <a:spLocks/>
          </p:cNvSpPr>
          <p:nvPr/>
        </p:nvSpPr>
        <p:spPr>
          <a:xfrm>
            <a:off x="3232618" y="-46806"/>
            <a:ext cx="64285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sz="7200" dirty="0">
                <a:latin typeface="Palatino" pitchFamily="2" charset="77"/>
                <a:ea typeface="Palatino" pitchFamily="2" charset="77"/>
              </a:rPr>
              <a:t>Predizioni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95D35-1C05-8C71-6843-4DC6425DCDE2}"/>
              </a:ext>
            </a:extLst>
          </p:cNvPr>
          <p:cNvSpPr txBox="1"/>
          <p:nvPr/>
        </p:nvSpPr>
        <p:spPr>
          <a:xfrm>
            <a:off x="4054655" y="1278757"/>
            <a:ext cx="4535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100" dirty="0">
                <a:latin typeface="Palatino" pitchFamily="2" charset="77"/>
                <a:ea typeface="Palatino" pitchFamily="2" charset="77"/>
              </a:rPr>
              <a:t>Features che intendiamo predire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A5FEF7-D75D-1049-2BF8-FB9ABC94EEA6}"/>
              </a:ext>
            </a:extLst>
          </p:cNvPr>
          <p:cNvSpPr txBox="1">
            <a:spLocks/>
          </p:cNvSpPr>
          <p:nvPr/>
        </p:nvSpPr>
        <p:spPr>
          <a:xfrm>
            <a:off x="7108399" y="3280756"/>
            <a:ext cx="4250122" cy="721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Che indica quanto 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il film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sarà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apprezzato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dal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pubblico</a:t>
            </a:r>
            <a:endParaRPr lang="en-IT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1107B-EAC9-1F9C-AC5A-A7E4F9B347D1}"/>
              </a:ext>
            </a:extLst>
          </p:cNvPr>
          <p:cNvSpPr txBox="1"/>
          <p:nvPr/>
        </p:nvSpPr>
        <p:spPr>
          <a:xfrm>
            <a:off x="8679304" y="2711376"/>
            <a:ext cx="1176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dirty="0">
                <a:latin typeface="Palatino" pitchFamily="2" charset="77"/>
                <a:ea typeface="Palatino" pitchFamily="2" charset="77"/>
              </a:rPr>
              <a:t>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678D7-3F19-E1A5-1F1A-0A7785EA5E26}"/>
              </a:ext>
            </a:extLst>
          </p:cNvPr>
          <p:cNvSpPr txBox="1"/>
          <p:nvPr/>
        </p:nvSpPr>
        <p:spPr>
          <a:xfrm>
            <a:off x="2156259" y="2719973"/>
            <a:ext cx="215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200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67E5A047-C60E-92D6-2EC8-C46F9F1A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79" y="3806455"/>
            <a:ext cx="4293929" cy="2858512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51F7612-C63B-653C-7290-28B4666C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936" y="3979999"/>
            <a:ext cx="2615706" cy="26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EC84-34AD-F517-0B6D-CEE923785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89" y="1608900"/>
            <a:ext cx="4686076" cy="830997"/>
          </a:xfrm>
        </p:spPr>
        <p:txBody>
          <a:bodyPr>
            <a:normAutofit/>
          </a:bodyPr>
          <a:lstStyle/>
          <a:p>
            <a:r>
              <a:rPr lang="en-GB" sz="18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preso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solo la casa di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produzione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importante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per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ogni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film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GB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GB" sz="1800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IT" sz="1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B5687-0E80-30AF-11E4-684F99F4BFAE}"/>
              </a:ext>
            </a:extLst>
          </p:cNvPr>
          <p:cNvSpPr txBox="1"/>
          <p:nvPr/>
        </p:nvSpPr>
        <p:spPr>
          <a:xfrm>
            <a:off x="4525816" y="148825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9BA67-86D9-DB9E-8F83-F2CEE7A1D6D1}"/>
              </a:ext>
            </a:extLst>
          </p:cNvPr>
          <p:cNvSpPr txBox="1"/>
          <p:nvPr/>
        </p:nvSpPr>
        <p:spPr>
          <a:xfrm>
            <a:off x="4310059" y="1095413"/>
            <a:ext cx="4166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Palatino" pitchFamily="2" charset="77"/>
                <a:ea typeface="Palatino" pitchFamily="2" charset="77"/>
              </a:rPr>
              <a:t>Preparazione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del dataset: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6F44C7-558B-E26C-CAD3-A27C8C13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7" y="2439897"/>
            <a:ext cx="11228849" cy="676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5A19F2-F1FF-A007-4154-153500AB291C}"/>
              </a:ext>
            </a:extLst>
          </p:cNvPr>
          <p:cNvSpPr txBox="1"/>
          <p:nvPr/>
        </p:nvSpPr>
        <p:spPr>
          <a:xfrm>
            <a:off x="6888480" y="1573824"/>
            <a:ext cx="4963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preso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solo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3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attori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importanti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per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ogni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film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E6986-5CEB-1459-184D-056642E1F9D6}"/>
              </a:ext>
            </a:extLst>
          </p:cNvPr>
          <p:cNvSpPr txBox="1"/>
          <p:nvPr/>
        </p:nvSpPr>
        <p:spPr>
          <a:xfrm>
            <a:off x="4125896" y="3702998"/>
            <a:ext cx="402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Palatino" pitchFamily="2" charset="77"/>
                <a:ea typeface="Palatino" pitchFamily="2" charset="77"/>
              </a:rPr>
              <a:t>Codifica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delle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informazioni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:</a:t>
            </a:r>
            <a:endParaRPr lang="en-IT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085336-E82D-A7AA-C6A1-8BCF09C00419}"/>
              </a:ext>
            </a:extLst>
          </p:cNvPr>
          <p:cNvSpPr txBox="1">
            <a:spLocks/>
          </p:cNvSpPr>
          <p:nvPr/>
        </p:nvSpPr>
        <p:spPr>
          <a:xfrm>
            <a:off x="209715" y="4238355"/>
            <a:ext cx="1197864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utilizzato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la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 err="1">
                <a:latin typeface="Palatino" pitchFamily="2" charset="77"/>
                <a:ea typeface="Palatino" pitchFamily="2" charset="77"/>
              </a:rPr>
              <a:t>get_dummies</a:t>
            </a:r>
            <a:r>
              <a:rPr lang="en-GB" sz="1800" i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in modo da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codificare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di un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singolo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genere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/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attore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/</a:t>
            </a:r>
            <a:r>
              <a:rPr lang="en-GB" sz="1800" dirty="0" err="1">
                <a:latin typeface="Palatino" pitchFamily="2" charset="77"/>
                <a:ea typeface="Palatino" pitchFamily="2" charset="77"/>
              </a:rPr>
              <a:t>regista</a:t>
            </a:r>
            <a:r>
              <a:rPr lang="en-GB" sz="1800" dirty="0">
                <a:latin typeface="Palatino" pitchFamily="2" charset="77"/>
                <a:ea typeface="Palatino" pitchFamily="2" charset="77"/>
              </a:rPr>
              <a:t> per film</a:t>
            </a:r>
            <a:endParaRPr lang="en-IT" sz="18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1822261-51D4-F78F-0540-8A38F991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" y="5278566"/>
            <a:ext cx="5781347" cy="87955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2275F9-4A8B-8FD2-AA51-BD8517F67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709" y="4806757"/>
            <a:ext cx="4598503" cy="178830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778DFD5-56D6-04F2-4E7A-AAE15240738C}"/>
              </a:ext>
            </a:extLst>
          </p:cNvPr>
          <p:cNvSpPr/>
          <p:nvPr/>
        </p:nvSpPr>
        <p:spPr>
          <a:xfrm>
            <a:off x="6136737" y="5427051"/>
            <a:ext cx="1079830" cy="518746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138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4EDF0B-B52F-3B0A-445E-751F9B1BCD3D}"/>
              </a:ext>
            </a:extLst>
          </p:cNvPr>
          <p:cNvSpPr txBox="1"/>
          <p:nvPr/>
        </p:nvSpPr>
        <p:spPr>
          <a:xfrm>
            <a:off x="4062759" y="727858"/>
            <a:ext cx="4509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atin typeface="Palatino" pitchFamily="2" charset="77"/>
                <a:ea typeface="Palatino" pitchFamily="2" charset="77"/>
              </a:rPr>
              <a:t>Algoritmi</a:t>
            </a:r>
            <a:r>
              <a:rPr lang="en-GB" sz="28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2800" dirty="0" err="1">
                <a:latin typeface="Palatino" pitchFamily="2" charset="77"/>
                <a:ea typeface="Palatino" pitchFamily="2" charset="77"/>
              </a:rPr>
              <a:t>regressione</a:t>
            </a:r>
            <a:endParaRPr lang="en-IT" sz="2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99918-A468-2C4A-73F5-D96858425E24}"/>
              </a:ext>
            </a:extLst>
          </p:cNvPr>
          <p:cNvSpPr txBox="1"/>
          <p:nvPr/>
        </p:nvSpPr>
        <p:spPr>
          <a:xfrm>
            <a:off x="4511963" y="0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0B8BA-197E-63D9-7D77-95CB5EFBBD84}"/>
              </a:ext>
            </a:extLst>
          </p:cNvPr>
          <p:cNvSpPr txBox="1"/>
          <p:nvPr/>
        </p:nvSpPr>
        <p:spPr>
          <a:xfrm>
            <a:off x="3291364" y="2640744"/>
            <a:ext cx="61290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 err="1">
                <a:latin typeface="Palatino" pitchFamily="2" charset="77"/>
                <a:ea typeface="Palatino" pitchFamily="2" charset="77"/>
              </a:rPr>
              <a:t>LightGBM</a:t>
            </a:r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pPr algn="ctr"/>
            <a:r>
              <a:rPr lang="en-GB" sz="1600" dirty="0">
                <a:latin typeface="Palatino" pitchFamily="2" charset="77"/>
                <a:ea typeface="Palatino" pitchFamily="2" charset="77"/>
              </a:rPr>
              <a:t>Il </a:t>
            </a:r>
            <a:r>
              <a:rPr lang="en-GB" sz="1600" i="1" dirty="0">
                <a:latin typeface="Palatino" pitchFamily="2" charset="77"/>
                <a:ea typeface="Palatino" pitchFamily="2" charset="77"/>
              </a:rPr>
              <a:t>Gradient Boosting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è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tecnica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Machine Learning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fornisce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modello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previsione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utilizza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insieme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modelli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previsione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deboli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tipicamente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alberi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decisionali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</a:p>
          <a:p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imposto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come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metrica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il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metodo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minimi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quadrati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049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98D73-7548-7ECA-1FA8-AAB184C0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2" y="3896231"/>
            <a:ext cx="5099444" cy="2838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D63B0-4850-66C9-00C0-68BD55E06B9E}"/>
              </a:ext>
            </a:extLst>
          </p:cNvPr>
          <p:cNvSpPr txBox="1"/>
          <p:nvPr/>
        </p:nvSpPr>
        <p:spPr>
          <a:xfrm>
            <a:off x="1213744" y="1425476"/>
            <a:ext cx="3003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/>
              <a:t>Optuna</a:t>
            </a:r>
          </a:p>
          <a:p>
            <a:r>
              <a:rPr lang="en-IT" dirty="0"/>
              <a:t>Libreria che ricerca </a:t>
            </a:r>
            <a:r>
              <a:rPr lang="en-GB" dirty="0"/>
              <a:t>I</a:t>
            </a:r>
            <a:r>
              <a:rPr lang="en-IT" dirty="0"/>
              <a:t> migliori iperparametri facendo vari test su un unico X_train.</a:t>
            </a:r>
          </a:p>
          <a:p>
            <a:r>
              <a:rPr lang="en-IT" dirty="0"/>
              <a:t>Abbiamo lanciato </a:t>
            </a:r>
            <a:r>
              <a:rPr lang="en-IT" i="1" dirty="0"/>
              <a:t>Optuna</a:t>
            </a:r>
            <a:r>
              <a:rPr lang="en-IT" dirty="0"/>
              <a:t> su diversi X_train ottenendo così diversi potenziali valori ottimali per ogni feature.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D44029-325B-F3A0-AF66-8EBEE9AE3899}"/>
              </a:ext>
            </a:extLst>
          </p:cNvPr>
          <p:cNvSpPr/>
          <p:nvPr/>
        </p:nvSpPr>
        <p:spPr>
          <a:xfrm>
            <a:off x="5317901" y="2817628"/>
            <a:ext cx="1021977" cy="609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83393-861E-8D21-A7D9-A85D9DFE18B2}"/>
              </a:ext>
            </a:extLst>
          </p:cNvPr>
          <p:cNvSpPr txBox="1"/>
          <p:nvPr/>
        </p:nvSpPr>
        <p:spPr>
          <a:xfrm>
            <a:off x="7680036" y="2103186"/>
            <a:ext cx="3310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/>
              <a:t>Grid Search</a:t>
            </a:r>
          </a:p>
          <a:p>
            <a:r>
              <a:rPr lang="it-IT" dirty="0"/>
              <a:t>Abbiamo utilizzato la </a:t>
            </a:r>
            <a:r>
              <a:rPr lang="it-IT" i="1" dirty="0" err="1"/>
              <a:t>Grid</a:t>
            </a:r>
            <a:r>
              <a:rPr lang="it-IT" dirty="0"/>
              <a:t> </a:t>
            </a:r>
            <a:r>
              <a:rPr lang="it-IT" i="1" dirty="0" err="1"/>
              <a:t>Search</a:t>
            </a:r>
            <a:r>
              <a:rPr lang="it-IT" dirty="0"/>
              <a:t> per scegliere il migliore tra i possibili valori trovati tramite le precedenti chiamate ad </a:t>
            </a:r>
            <a:r>
              <a:rPr lang="it-IT" i="1" dirty="0" err="1"/>
              <a:t>Optuna</a:t>
            </a:r>
            <a:r>
              <a:rPr lang="it-IT" i="1" dirty="0"/>
              <a:t>.</a:t>
            </a:r>
            <a:endParaRPr lang="en-IT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D8CE-B646-720C-AC28-E3D4EBF81BD9}"/>
              </a:ext>
            </a:extLst>
          </p:cNvPr>
          <p:cNvSpPr txBox="1"/>
          <p:nvPr/>
        </p:nvSpPr>
        <p:spPr>
          <a:xfrm>
            <a:off x="4511962" y="769441"/>
            <a:ext cx="3168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Palatino" pitchFamily="2" charset="77"/>
                <a:ea typeface="Palatino" pitchFamily="2" charset="77"/>
              </a:rPr>
              <a:t>Tuning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iperparametri</a:t>
            </a:r>
            <a:endParaRPr lang="en-IT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68A83-2CD4-2F89-6F48-98DC450B2303}"/>
              </a:ext>
            </a:extLst>
          </p:cNvPr>
          <p:cNvSpPr txBox="1"/>
          <p:nvPr/>
        </p:nvSpPr>
        <p:spPr>
          <a:xfrm>
            <a:off x="4511963" y="0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CC100B-319F-9D34-5F1A-353B4ECA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78" y="3733800"/>
            <a:ext cx="5852122" cy="10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9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3BD78-1FD5-F9E6-B84B-78DFBC22A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20"/>
          <a:stretch/>
        </p:blipFill>
        <p:spPr>
          <a:xfrm>
            <a:off x="3928773" y="2128261"/>
            <a:ext cx="4298273" cy="73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ADF90-BB23-6EB6-B820-10A721C9007C}"/>
              </a:ext>
            </a:extLst>
          </p:cNvPr>
          <p:cNvSpPr txBox="1"/>
          <p:nvPr/>
        </p:nvSpPr>
        <p:spPr>
          <a:xfrm>
            <a:off x="4511963" y="0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Revenue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62807-E7C1-15DF-20E1-B777E670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37" y="4109675"/>
            <a:ext cx="5140265" cy="2698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8931D-1389-03FE-EB9B-32E9C595D0B0}"/>
              </a:ext>
            </a:extLst>
          </p:cNvPr>
          <p:cNvSpPr txBox="1"/>
          <p:nvPr/>
        </p:nvSpPr>
        <p:spPr>
          <a:xfrm>
            <a:off x="4044882" y="835454"/>
            <a:ext cx="410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latin typeface="Palatino" pitchFamily="2" charset="77"/>
                <a:ea typeface="Palatino" pitchFamily="2" charset="77"/>
              </a:rPr>
              <a:t>Valutazione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della</a:t>
            </a:r>
            <a:r>
              <a:rPr lang="en-IT" sz="2400" dirty="0">
                <a:latin typeface="Palatino" pitchFamily="2" charset="77"/>
                <a:ea typeface="Palatino" pitchFamily="2" charset="77"/>
              </a:rPr>
              <a:t> predizione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87DE2-CE64-6CEA-E876-B85ADE055A70}"/>
              </a:ext>
            </a:extLst>
          </p:cNvPr>
          <p:cNvSpPr txBox="1"/>
          <p:nvPr/>
        </p:nvSpPr>
        <p:spPr>
          <a:xfrm>
            <a:off x="5302132" y="1470370"/>
            <a:ext cx="160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Errori e score</a:t>
            </a:r>
            <a:r>
              <a:rPr lang="it-IT" dirty="0">
                <a:latin typeface="Palatino" pitchFamily="2" charset="77"/>
                <a:ea typeface="Palatino" pitchFamily="2" charset="77"/>
              </a:rPr>
              <a:t>: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ECF75-8DFD-9274-5107-0AB2FCD8C295}"/>
              </a:ext>
            </a:extLst>
          </p:cNvPr>
          <p:cNvSpPr txBox="1"/>
          <p:nvPr/>
        </p:nvSpPr>
        <p:spPr>
          <a:xfrm>
            <a:off x="8227046" y="3476928"/>
            <a:ext cx="3033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dirty="0">
                <a:latin typeface="Palatino" pitchFamily="2" charset="77"/>
                <a:ea typeface="Palatino" pitchFamily="2" charset="77"/>
              </a:rPr>
              <a:t>Rappresentazione grafica</a:t>
            </a:r>
          </a:p>
          <a:p>
            <a:pPr algn="ctr"/>
            <a:r>
              <a:rPr lang="en-IT" dirty="0">
                <a:latin typeface="Palatino" pitchFamily="2" charset="77"/>
                <a:ea typeface="Palatino" pitchFamily="2" charset="77"/>
              </a:rPr>
              <a:t>(scatter plot)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89C1C-FF90-710F-5268-03995731B133}"/>
              </a:ext>
            </a:extLst>
          </p:cNvPr>
          <p:cNvSpPr txBox="1"/>
          <p:nvPr/>
        </p:nvSpPr>
        <p:spPr>
          <a:xfrm>
            <a:off x="1984832" y="5251861"/>
            <a:ext cx="372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IT" dirty="0"/>
              <a:t>eature importance!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6EAC3-4AAA-A488-F4DA-677B53D465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8" t="1614" r="712" b="5644"/>
          <a:stretch/>
        </p:blipFill>
        <p:spPr>
          <a:xfrm>
            <a:off x="8054" y="3933894"/>
            <a:ext cx="6721667" cy="281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C8A1D8-B723-9A67-E77C-2529A99355CD}"/>
              </a:ext>
            </a:extLst>
          </p:cNvPr>
          <p:cNvSpPr txBox="1"/>
          <p:nvPr/>
        </p:nvSpPr>
        <p:spPr>
          <a:xfrm>
            <a:off x="3146458" y="3476928"/>
            <a:ext cx="215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dirty="0">
                <a:latin typeface="Palatino" pitchFamily="2" charset="77"/>
                <a:ea typeface="Palatino" pitchFamily="2" charset="77"/>
              </a:rPr>
              <a:t>Feature</a:t>
            </a:r>
            <a:r>
              <a:rPr lang="it-IT" dirty="0">
                <a:latin typeface="Palatino" pitchFamily="2" charset="77"/>
                <a:ea typeface="Palatino" pitchFamily="2" charset="77"/>
              </a:rPr>
              <a:t>s</a:t>
            </a:r>
            <a:r>
              <a:rPr lang="en-IT" dirty="0">
                <a:latin typeface="Palatino" pitchFamily="2" charset="77"/>
                <a:ea typeface="Palatino" pitchFamily="2" charset="77"/>
              </a:rPr>
              <a:t> più usate</a:t>
            </a:r>
          </a:p>
        </p:txBody>
      </p:sp>
    </p:spTree>
    <p:extLst>
      <p:ext uri="{BB962C8B-B14F-4D97-AF65-F5344CB8AC3E}">
        <p14:creationId xmlns:p14="http://schemas.microsoft.com/office/powerpoint/2010/main" val="425820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251458-42DB-CF76-D225-C013315F85C9}"/>
              </a:ext>
            </a:extLst>
          </p:cNvPr>
          <p:cNvSpPr txBox="1"/>
          <p:nvPr/>
        </p:nvSpPr>
        <p:spPr>
          <a:xfrm>
            <a:off x="4012693" y="1302438"/>
            <a:ext cx="4166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atin typeface="Palatino" pitchFamily="2" charset="77"/>
                <a:ea typeface="Palatino" pitchFamily="2" charset="77"/>
              </a:rPr>
              <a:t>Preparazione</a:t>
            </a:r>
            <a:r>
              <a:rPr lang="en-GB" sz="2800" dirty="0">
                <a:latin typeface="Palatino" pitchFamily="2" charset="77"/>
                <a:ea typeface="Palatino" pitchFamily="2" charset="77"/>
              </a:rPr>
              <a:t> del dataset:</a:t>
            </a:r>
          </a:p>
          <a:p>
            <a:endParaRPr lang="en-IT" sz="2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9F4744-5DD6-5054-F1FA-DE4EA9B8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22" y="3429000"/>
            <a:ext cx="3642432" cy="1023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latin typeface="Palatino" pitchFamily="2" charset="77"/>
                <a:ea typeface="Palatino" pitchFamily="2" charset="77"/>
              </a:rPr>
              <a:t>Mappiamo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Genere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Attori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e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Registi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inserendo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al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posto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delle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liste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0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2000" dirty="0">
                <a:latin typeface="Palatino" pitchFamily="2" charset="77"/>
                <a:ea typeface="Palatino" pitchFamily="2" charset="77"/>
              </a:rPr>
              <a:t> bitmap.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3C6B91E-B873-E0FE-62EE-237CCF3D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6" y="2789542"/>
            <a:ext cx="3296842" cy="2238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0FCC73-B265-B8E1-8566-54E92741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41" y="6119518"/>
            <a:ext cx="7949799" cy="30730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3D9A6C5-4AB5-0B6F-7BC8-E039E13E783C}"/>
              </a:ext>
            </a:extLst>
          </p:cNvPr>
          <p:cNvSpPr/>
          <p:nvPr/>
        </p:nvSpPr>
        <p:spPr>
          <a:xfrm>
            <a:off x="5605770" y="3642135"/>
            <a:ext cx="980460" cy="533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601C-93BE-0944-82E1-784F3C7CE7BD}"/>
              </a:ext>
            </a:extLst>
          </p:cNvPr>
          <p:cNvSpPr txBox="1"/>
          <p:nvPr/>
        </p:nvSpPr>
        <p:spPr>
          <a:xfrm>
            <a:off x="4511963" y="0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1114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46F-10E4-88A0-DE19-33D0BB65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636" y="-48178"/>
            <a:ext cx="2449682" cy="1386090"/>
          </a:xfrm>
        </p:spPr>
        <p:txBody>
          <a:bodyPr/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EF3F-60A6-1755-FCB7-6A2607B7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520" y="1690682"/>
            <a:ext cx="4174327" cy="4847304"/>
          </a:xfrm>
        </p:spPr>
        <p:txBody>
          <a:bodyPr>
            <a:normAutofit/>
          </a:bodyPr>
          <a:lstStyle/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Budget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Genres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Homepage (dropped)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Id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Keywords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Original_language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Original_title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Overview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Popularity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Production_companies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endParaRPr lang="en-GB" dirty="0">
              <a:latin typeface="Palatino" pitchFamily="2" charset="77"/>
              <a:ea typeface="Palatino" pitchFamily="2" charset="77"/>
            </a:endParaRPr>
          </a:p>
          <a:p>
            <a:pPr marL="457200" lvl="1" indent="0">
              <a:buNone/>
            </a:pP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05792-0195-58BE-56A5-F7CB2F43CD61}"/>
              </a:ext>
            </a:extLst>
          </p:cNvPr>
          <p:cNvSpPr txBox="1">
            <a:spLocks/>
          </p:cNvSpPr>
          <p:nvPr/>
        </p:nvSpPr>
        <p:spPr>
          <a:xfrm>
            <a:off x="6427154" y="1704127"/>
            <a:ext cx="4653711" cy="473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Production_countries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Release_date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Revenue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Runtime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Spoken_language</a:t>
            </a:r>
            <a:r>
              <a:rPr lang="en-GB" dirty="0">
                <a:latin typeface="Palatino" pitchFamily="2" charset="77"/>
                <a:ea typeface="Palatino" pitchFamily="2" charset="77"/>
              </a:rPr>
              <a:t>(dropped)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Status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Tagline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Title (dropped)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Vote_average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Vote_count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4223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BC219-6B78-C635-4DE1-FAA2AAB484EE}"/>
              </a:ext>
            </a:extLst>
          </p:cNvPr>
          <p:cNvSpPr txBox="1"/>
          <p:nvPr/>
        </p:nvSpPr>
        <p:spPr>
          <a:xfrm>
            <a:off x="4163500" y="558482"/>
            <a:ext cx="3864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latin typeface="Palatino" pitchFamily="2" charset="77"/>
                <a:ea typeface="Palatino" pitchFamily="2" charset="77"/>
              </a:rPr>
              <a:t>Algoritmo</a:t>
            </a:r>
            <a:r>
              <a:rPr lang="en-GB" sz="24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2400" dirty="0" err="1">
                <a:latin typeface="Palatino" pitchFamily="2" charset="77"/>
                <a:ea typeface="Palatino" pitchFamily="2" charset="77"/>
              </a:rPr>
              <a:t>predittivo</a:t>
            </a:r>
            <a:endParaRPr lang="en-GB" sz="2400" dirty="0">
              <a:latin typeface="Palatino" pitchFamily="2" charset="77"/>
              <a:ea typeface="Palatino" pitchFamily="2" charset="77"/>
            </a:endParaRPr>
          </a:p>
          <a:p>
            <a:endParaRPr lang="en-IT" sz="2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05384C-FCE0-C354-5116-81622E67C2F7}"/>
              </a:ext>
            </a:extLst>
          </p:cNvPr>
          <p:cNvSpPr txBox="1"/>
          <p:nvPr/>
        </p:nvSpPr>
        <p:spPr>
          <a:xfrm>
            <a:off x="259759" y="1277375"/>
            <a:ext cx="425220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 err="1">
                <a:latin typeface="Palatino" pitchFamily="2" charset="77"/>
                <a:ea typeface="Palatino" pitchFamily="2" charset="77"/>
              </a:rPr>
              <a:t>Similarità</a:t>
            </a:r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pPr algn="ctr"/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definito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dati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due film, ne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calcola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le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rispettive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distanze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tra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Palatino" pitchFamily="2" charset="77"/>
                <a:ea typeface="Palatino" pitchFamily="2" charset="77"/>
              </a:rPr>
              <a:t>Generi</a:t>
            </a:r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Palatino" pitchFamily="2" charset="77"/>
                <a:ea typeface="Palatino" pitchFamily="2" charset="77"/>
              </a:rPr>
              <a:t>Registri</a:t>
            </a:r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latin typeface="Palatino" pitchFamily="2" charset="77"/>
                <a:ea typeface="Palatino" pitchFamily="2" charset="77"/>
              </a:rPr>
              <a:t>Attori</a:t>
            </a:r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ritorna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le somma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fra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queste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3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distanze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8B1D7-4FA6-8103-185B-74BB5E82B4F8}"/>
              </a:ext>
            </a:extLst>
          </p:cNvPr>
          <p:cNvSpPr txBox="1"/>
          <p:nvPr/>
        </p:nvSpPr>
        <p:spPr>
          <a:xfrm>
            <a:off x="308272" y="4795795"/>
            <a:ext cx="2857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 err="1">
                <a:latin typeface="Palatino" pitchFamily="2" charset="77"/>
                <a:ea typeface="Palatino" pitchFamily="2" charset="77"/>
              </a:rPr>
              <a:t>Predizione</a:t>
            </a:r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i="1" dirty="0" err="1">
                <a:latin typeface="Palatino" pitchFamily="2" charset="77"/>
                <a:ea typeface="Palatino" pitchFamily="2" charset="77"/>
              </a:rPr>
              <a:t>score_prediction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calcola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la media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rating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film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simili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al film di cui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vuole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predire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lo score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48C4234-BF6F-3540-BE8F-4F5AF8308A75}"/>
              </a:ext>
            </a:extLst>
          </p:cNvPr>
          <p:cNvSpPr/>
          <p:nvPr/>
        </p:nvSpPr>
        <p:spPr>
          <a:xfrm>
            <a:off x="4768602" y="2518629"/>
            <a:ext cx="1543792" cy="451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F255BE5-ED70-3933-F580-47255A051279}"/>
              </a:ext>
            </a:extLst>
          </p:cNvPr>
          <p:cNvSpPr/>
          <p:nvPr/>
        </p:nvSpPr>
        <p:spPr>
          <a:xfrm>
            <a:off x="3165786" y="5580625"/>
            <a:ext cx="590798" cy="451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C3AA4-6B9C-1A2C-FC0F-CD8FB15ED617}"/>
              </a:ext>
            </a:extLst>
          </p:cNvPr>
          <p:cNvSpPr txBox="1"/>
          <p:nvPr/>
        </p:nvSpPr>
        <p:spPr>
          <a:xfrm>
            <a:off x="4511963" y="0"/>
            <a:ext cx="3168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400" b="1" dirty="0">
                <a:latin typeface="Palatino" pitchFamily="2" charset="77"/>
                <a:ea typeface="Palatino" pitchFamily="2" charset="77"/>
              </a:rPr>
              <a:t>Score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212CF28-CC93-4B65-96EE-544AC2A4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02" y="4530646"/>
            <a:ext cx="7849339" cy="21524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12B1AB-FCC2-A091-F50F-82947E6F6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6" t="9311" b="2788"/>
          <a:stretch/>
        </p:blipFill>
        <p:spPr>
          <a:xfrm>
            <a:off x="7409795" y="947627"/>
            <a:ext cx="4522446" cy="3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7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537E17-99E5-B288-93CA-E3287DC4BA5E}"/>
              </a:ext>
            </a:extLst>
          </p:cNvPr>
          <p:cNvSpPr txBox="1">
            <a:spLocks/>
          </p:cNvSpPr>
          <p:nvPr/>
        </p:nvSpPr>
        <p:spPr>
          <a:xfrm>
            <a:off x="3786909" y="0"/>
            <a:ext cx="4618182" cy="91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latin typeface="Palatino" pitchFamily="2" charset="77"/>
                <a:ea typeface="Palatino" pitchFamily="2" charset="77"/>
              </a:rPr>
              <a:t>Predizioni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90B91-8304-1997-EBF4-FE1CAE2A636E}"/>
              </a:ext>
            </a:extLst>
          </p:cNvPr>
          <p:cNvSpPr txBox="1"/>
          <p:nvPr/>
        </p:nvSpPr>
        <p:spPr>
          <a:xfrm>
            <a:off x="4525817" y="722670"/>
            <a:ext cx="31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dirty="0">
                <a:latin typeface="Palatino" pitchFamily="2" charset="77"/>
                <a:ea typeface="Palatino" pitchFamily="2" charset="77"/>
              </a:rPr>
              <a:t>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EA3DB-C318-1CAF-ABF9-CD435708B5A2}"/>
              </a:ext>
            </a:extLst>
          </p:cNvPr>
          <p:cNvSpPr txBox="1"/>
          <p:nvPr/>
        </p:nvSpPr>
        <p:spPr>
          <a:xfrm>
            <a:off x="3902525" y="1458785"/>
            <a:ext cx="407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latin typeface="Palatino" pitchFamily="2" charset="77"/>
                <a:ea typeface="Palatino" pitchFamily="2" charset="77"/>
              </a:rPr>
              <a:t>Valutazione 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della </a:t>
            </a:r>
            <a:r>
              <a:rPr lang="en-IT" sz="2400" dirty="0">
                <a:latin typeface="Palatino" pitchFamily="2" charset="77"/>
                <a:ea typeface="Palatino" pitchFamily="2" charset="77"/>
              </a:rPr>
              <a:t>predizione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1A2E2-82A4-A40D-9B1C-9AD1544B1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17" y="4099697"/>
            <a:ext cx="3619500" cy="86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68B971-D9B5-CE66-555A-BAB9EE95F7CC}"/>
              </a:ext>
            </a:extLst>
          </p:cNvPr>
          <p:cNvSpPr txBox="1"/>
          <p:nvPr/>
        </p:nvSpPr>
        <p:spPr>
          <a:xfrm>
            <a:off x="1701221" y="3616062"/>
            <a:ext cx="20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Errori e varianza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7E4C33-58BA-2D35-109A-96D51BDA4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5" t="-440"/>
          <a:stretch/>
        </p:blipFill>
        <p:spPr>
          <a:xfrm>
            <a:off x="5938234" y="2824855"/>
            <a:ext cx="5977121" cy="37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7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79" y="2436503"/>
            <a:ext cx="9144000" cy="16997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Sistema di </a:t>
            </a:r>
            <a:r>
              <a:rPr lang="en-US" sz="7200" kern="1200" dirty="0" err="1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raccomandazione</a:t>
            </a:r>
            <a:endParaRPr lang="en-US" sz="7200" kern="120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1A5A-B076-E40F-060F-3A1738ACD879}"/>
              </a:ext>
            </a:extLst>
          </p:cNvPr>
          <p:cNvSpPr txBox="1"/>
          <p:nvPr/>
        </p:nvSpPr>
        <p:spPr>
          <a:xfrm>
            <a:off x="4578006" y="5189092"/>
            <a:ext cx="296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Due diverse </a:t>
            </a:r>
            <a:r>
              <a:rPr lang="en-GB" dirty="0" err="1"/>
              <a:t>implementazioni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0940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331CB6-E1B5-4CB8-527B-BCEC735705CC}"/>
              </a:ext>
            </a:extLst>
          </p:cNvPr>
          <p:cNvSpPr txBox="1"/>
          <p:nvPr/>
        </p:nvSpPr>
        <p:spPr>
          <a:xfrm>
            <a:off x="3327086" y="308997"/>
            <a:ext cx="55378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atin typeface="Palatino" pitchFamily="2" charset="77"/>
                <a:ea typeface="Palatino" pitchFamily="2" charset="77"/>
              </a:rPr>
              <a:t>G</a:t>
            </a:r>
            <a:r>
              <a:rPr lang="en-IT" sz="4400" b="1" dirty="0">
                <a:latin typeface="Palatino" pitchFamily="2" charset="77"/>
                <a:ea typeface="Palatino" pitchFamily="2" charset="77"/>
              </a:rPr>
              <a:t>et_recomandations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48B47-E750-8904-517D-6543EBB9C4ED}"/>
              </a:ext>
            </a:extLst>
          </p:cNvPr>
          <p:cNvSpPr txBox="1"/>
          <p:nvPr/>
        </p:nvSpPr>
        <p:spPr>
          <a:xfrm>
            <a:off x="2250136" y="2149930"/>
            <a:ext cx="7691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resituisce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10 film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simili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quello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dato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input. 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matrice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somiglianza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è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stata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create in due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diversi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modi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849285-2323-438F-8886-4A1AC7DD3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" t="29560" r="8"/>
          <a:stretch/>
        </p:blipFill>
        <p:spPr>
          <a:xfrm>
            <a:off x="353233" y="3629138"/>
            <a:ext cx="11485534" cy="16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0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DF9993-4998-3109-4507-6162B034E7B0}"/>
              </a:ext>
            </a:extLst>
          </p:cNvPr>
          <p:cNvSpPr txBox="1"/>
          <p:nvPr/>
        </p:nvSpPr>
        <p:spPr>
          <a:xfrm>
            <a:off x="4511962" y="687874"/>
            <a:ext cx="31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>
                <a:latin typeface="Palatino" pitchFamily="2" charset="77"/>
                <a:ea typeface="Palatino" pitchFamily="2" charset="77"/>
              </a:rPr>
              <a:t>Funzioni usate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05D09-AC71-0918-D5FE-D0084415AA78}"/>
              </a:ext>
            </a:extLst>
          </p:cNvPr>
          <p:cNvSpPr txBox="1"/>
          <p:nvPr/>
        </p:nvSpPr>
        <p:spPr>
          <a:xfrm>
            <a:off x="86871" y="1143457"/>
            <a:ext cx="543538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 err="1">
                <a:latin typeface="Palatino" pitchFamily="2" charset="77"/>
                <a:ea typeface="Palatino" pitchFamily="2" charset="77"/>
              </a:rPr>
              <a:t>Tf-idf</a:t>
            </a:r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pPr algn="ctr"/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È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misura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l'importanza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termine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rispetto ad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documento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o ad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collezione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documenti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 </a:t>
            </a: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L’importanza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aumenta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con il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numero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volte in cui il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termine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è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contenuto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nel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documento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ma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diminuisce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con 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frequenza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del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termine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nella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collezione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 </a:t>
            </a: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Così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facendo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importanza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ai termini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compaiono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volte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nel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document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pur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essendo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generalmente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poco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frequenti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56623-5B3D-5F7E-8A16-DEFC10E7C1D9}"/>
              </a:ext>
            </a:extLst>
          </p:cNvPr>
          <p:cNvSpPr txBox="1"/>
          <p:nvPr/>
        </p:nvSpPr>
        <p:spPr>
          <a:xfrm>
            <a:off x="3847477" y="13631"/>
            <a:ext cx="44970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4400" b="1" dirty="0">
                <a:latin typeface="Palatino" pitchFamily="2" charset="77"/>
                <a:ea typeface="Palatino" pitchFamily="2" charset="77"/>
              </a:rPr>
              <a:t>Overview e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6774D7-188F-8D4F-001E-AA27BE62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08" y="2215371"/>
            <a:ext cx="6502310" cy="105228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2EEA589A-DB08-8614-304F-6707701724F4}"/>
              </a:ext>
            </a:extLst>
          </p:cNvPr>
          <p:cNvSpPr/>
          <p:nvPr/>
        </p:nvSpPr>
        <p:spPr>
          <a:xfrm rot="5400000">
            <a:off x="5131704" y="4166246"/>
            <a:ext cx="781110" cy="4741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38BC8-45F5-489C-5CB4-EEB35E252708}"/>
              </a:ext>
            </a:extLst>
          </p:cNvPr>
          <p:cNvSpPr txBox="1"/>
          <p:nvPr/>
        </p:nvSpPr>
        <p:spPr>
          <a:xfrm>
            <a:off x="770624" y="4788558"/>
            <a:ext cx="34963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Palatino" pitchFamily="2" charset="77"/>
                <a:ea typeface="Palatino" pitchFamily="2" charset="77"/>
              </a:rPr>
              <a:t>Cosine similarity</a:t>
            </a:r>
          </a:p>
          <a:p>
            <a:pPr algn="ctr"/>
            <a:endParaRPr lang="en-GB" sz="1600" b="1" dirty="0">
              <a:latin typeface="Palatino" pitchFamily="2" charset="77"/>
              <a:ea typeface="Palatino" pitchFamily="2" charset="77"/>
            </a:endParaRPr>
          </a:p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similarità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tra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I film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viene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quindi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calcolata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tenendo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dell’importanza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dei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termini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presenti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in Overview e Title.</a:t>
            </a:r>
          </a:p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I film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sono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simili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sono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quelli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raccomandati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7E3194-E292-4119-8980-DF95B6C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57" y="5351689"/>
            <a:ext cx="7076661" cy="7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9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DF9DB-790F-2337-9E41-55A5F2B41DDD}"/>
              </a:ext>
            </a:extLst>
          </p:cNvPr>
          <p:cNvSpPr txBox="1"/>
          <p:nvPr/>
        </p:nvSpPr>
        <p:spPr>
          <a:xfrm>
            <a:off x="730825" y="97090"/>
            <a:ext cx="110351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3600" b="1" dirty="0">
                <a:latin typeface="Palatino" pitchFamily="2" charset="77"/>
                <a:ea typeface="Palatino" pitchFamily="2" charset="77"/>
              </a:rPr>
              <a:t>Keywords, Actors, Directors, Genre e Original_Title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BAC7B-063A-495A-1650-6918404FC70A}"/>
              </a:ext>
            </a:extLst>
          </p:cNvPr>
          <p:cNvSpPr txBox="1"/>
          <p:nvPr/>
        </p:nvSpPr>
        <p:spPr>
          <a:xfrm>
            <a:off x="1151967" y="2767280"/>
            <a:ext cx="103962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È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funzione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misura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l'importanza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parola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rispetto ad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documento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o ad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collezione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documenti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 </a:t>
            </a:r>
          </a:p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differenza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i="1" dirty="0" err="1">
                <a:latin typeface="Palatino" pitchFamily="2" charset="77"/>
                <a:ea typeface="Palatino" pitchFamily="2" charset="77"/>
              </a:rPr>
              <a:t>Tf-idf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non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tiene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quanto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singola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parola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è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comune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all’interno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del dataset.</a:t>
            </a:r>
          </a:p>
          <a:p>
            <a:r>
              <a:rPr lang="en-GB" sz="16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preferito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Count Vectorizer 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Tf-idf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poichè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trattando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anche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attori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registi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abbiamo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ritenuto fosse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controproducente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tener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conto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di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quanti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film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abbia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fatto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attore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o un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regista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93D1809-5263-F2A2-8249-3DB7181E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8" y="4980880"/>
            <a:ext cx="10396275" cy="173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D8F7A4-83E1-657D-94A4-A981541C5D26}"/>
              </a:ext>
            </a:extLst>
          </p:cNvPr>
          <p:cNvSpPr txBox="1"/>
          <p:nvPr/>
        </p:nvSpPr>
        <p:spPr>
          <a:xfrm>
            <a:off x="5154706" y="2086819"/>
            <a:ext cx="218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Palatino" pitchFamily="2" charset="77"/>
                <a:ea typeface="Palatino" pitchFamily="2" charset="77"/>
              </a:rPr>
              <a:t>Count Vectorizer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19D26-BDEC-F3B7-D0A6-72EFDBE26DDC}"/>
              </a:ext>
            </a:extLst>
          </p:cNvPr>
          <p:cNvSpPr txBox="1"/>
          <p:nvPr/>
        </p:nvSpPr>
        <p:spPr>
          <a:xfrm>
            <a:off x="1779799" y="959826"/>
            <a:ext cx="914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Il metodo precedente non ha dato risultati soddisfacenti, abbiamo quindi implementato </a:t>
            </a:r>
            <a:r>
              <a:rPr lang="it-IT" dirty="0">
                <a:latin typeface="Palatino" pitchFamily="2" charset="77"/>
                <a:ea typeface="Palatino" pitchFamily="2" charset="77"/>
              </a:rPr>
              <a:t>			</a:t>
            </a:r>
            <a:r>
              <a:rPr lang="en-IT" dirty="0">
                <a:latin typeface="Palatino" pitchFamily="2" charset="77"/>
                <a:ea typeface="Palatino" pitchFamily="2" charset="77"/>
              </a:rPr>
              <a:t>una soluzione più complessa </a:t>
            </a:r>
          </a:p>
        </p:txBody>
      </p:sp>
    </p:spTree>
    <p:extLst>
      <p:ext uri="{BB962C8B-B14F-4D97-AF65-F5344CB8AC3E}">
        <p14:creationId xmlns:p14="http://schemas.microsoft.com/office/powerpoint/2010/main" val="2119464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342778-927C-E540-83F7-3756270F8B9C}"/>
              </a:ext>
            </a:extLst>
          </p:cNvPr>
          <p:cNvSpPr txBox="1"/>
          <p:nvPr/>
        </p:nvSpPr>
        <p:spPr>
          <a:xfrm>
            <a:off x="2968488" y="116378"/>
            <a:ext cx="69176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dirty="0">
                <a:latin typeface="Palatino" pitchFamily="2" charset="77"/>
                <a:ea typeface="Palatino" pitchFamily="2" charset="77"/>
              </a:rPr>
              <a:t>Esempi raccomandazione</a:t>
            </a:r>
            <a:endParaRPr lang="en-IT" sz="44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7EAD1-05FC-D41E-D017-78AAEA37B58D}"/>
              </a:ext>
            </a:extLst>
          </p:cNvPr>
          <p:cNvSpPr txBox="1"/>
          <p:nvPr/>
        </p:nvSpPr>
        <p:spPr>
          <a:xfrm>
            <a:off x="1720578" y="1307727"/>
            <a:ext cx="2120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2000" dirty="0">
                <a:latin typeface="Palatino" pitchFamily="2" charset="77"/>
                <a:ea typeface="Palatino" pitchFamily="2" charset="77"/>
              </a:rPr>
              <a:t>Overview 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1F2FA-C417-FF9F-68CE-07DF7C76FB1E}"/>
              </a:ext>
            </a:extLst>
          </p:cNvPr>
          <p:cNvSpPr txBox="1"/>
          <p:nvPr/>
        </p:nvSpPr>
        <p:spPr>
          <a:xfrm>
            <a:off x="6865112" y="1153839"/>
            <a:ext cx="4929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2000" dirty="0">
                <a:latin typeface="Palatino" pitchFamily="2" charset="77"/>
                <a:ea typeface="Palatino" pitchFamily="2" charset="77"/>
              </a:rPr>
              <a:t>Keywords, Actors, Directors, Genres, 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		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Original_Title e 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T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E16D2-F723-DF88-6732-08ED3AB5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5" y="1894820"/>
            <a:ext cx="4872879" cy="337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1E757-1976-BB54-159F-20BC4489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13" y="1894820"/>
            <a:ext cx="4929872" cy="3376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BBC76-12EA-A77C-46AF-5F28925834A0}"/>
              </a:ext>
            </a:extLst>
          </p:cNvPr>
          <p:cNvSpPr txBox="1"/>
          <p:nvPr/>
        </p:nvSpPr>
        <p:spPr>
          <a:xfrm>
            <a:off x="1856573" y="5671066"/>
            <a:ext cx="9141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2000" dirty="0">
                <a:latin typeface="Palatino" pitchFamily="2" charset="77"/>
                <a:ea typeface="Palatino" pitchFamily="2" charset="77"/>
              </a:rPr>
              <a:t>La matrice di somiglianza costruita a partire da Keywords, 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A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ttori, Registi, Genere e Titolo d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à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 risultati nettamente superiori all’alternativa basata su 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T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itolo e </a:t>
            </a:r>
            <a:r>
              <a:rPr lang="it-IT" sz="2000" dirty="0">
                <a:latin typeface="Palatino" pitchFamily="2" charset="77"/>
                <a:ea typeface="Palatino" pitchFamily="2" charset="77"/>
              </a:rPr>
              <a:t>T</a:t>
            </a:r>
            <a:r>
              <a:rPr lang="en-IT" sz="2000" dirty="0">
                <a:latin typeface="Palatino" pitchFamily="2" charset="77"/>
                <a:ea typeface="Palatino" pitchFamily="2" charset="77"/>
              </a:rPr>
              <a:t>rama e implementata con </a:t>
            </a:r>
            <a:r>
              <a:rPr lang="en-IT" sz="2000" i="1" dirty="0">
                <a:latin typeface="Palatino" pitchFamily="2" charset="77"/>
                <a:ea typeface="Palatino" pitchFamily="2" charset="77"/>
              </a:rPr>
              <a:t>Tf</a:t>
            </a:r>
            <a:r>
              <a:rPr lang="it-IT" sz="2000" i="1" dirty="0">
                <a:latin typeface="Palatino" pitchFamily="2" charset="77"/>
                <a:ea typeface="Palatino" pitchFamily="2" charset="77"/>
              </a:rPr>
              <a:t>-</a:t>
            </a:r>
            <a:r>
              <a:rPr lang="en-IT" sz="2000" i="1" dirty="0">
                <a:latin typeface="Palatino" pitchFamily="2" charset="77"/>
                <a:ea typeface="Palatino" pitchFamily="2" charset="77"/>
              </a:rPr>
              <a:t>idf</a:t>
            </a:r>
            <a:r>
              <a:rPr lang="it-IT" sz="2000" i="1" dirty="0">
                <a:latin typeface="Palatino" pitchFamily="2" charset="77"/>
                <a:ea typeface="Palatino" pitchFamily="2" charset="77"/>
              </a:rPr>
              <a:t>.</a:t>
            </a:r>
            <a:endParaRPr lang="en-IT" sz="2000" i="1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06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outdoor, blackboard, dark&#10;&#10;Description automatically generated">
            <a:extLst>
              <a:ext uri="{FF2B5EF4-FFF2-40B4-BE49-F238E27FC236}">
                <a16:creationId xmlns:a16="http://schemas.microsoft.com/office/drawing/2014/main" id="{9B33B482-A556-1486-3371-08746B110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21A0-4476-1EDC-12C2-4ED3CA79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43" y="121844"/>
            <a:ext cx="6024984" cy="1383365"/>
          </a:xfrm>
        </p:spPr>
        <p:txBody>
          <a:bodyPr/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Pulizia iniziale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591D-97A1-627C-2EC7-0DA35F4B9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866031"/>
            <a:ext cx="3540853" cy="520411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err="1">
                <a:latin typeface="Palatino" pitchFamily="2" charset="77"/>
                <a:ea typeface="Palatino" pitchFamily="2" charset="77"/>
              </a:rPr>
              <a:t>Json</a:t>
            </a:r>
            <a:endParaRPr lang="it-IT" dirty="0">
              <a:latin typeface="Palatino" pitchFamily="2" charset="77"/>
              <a:ea typeface="Palatino" pitchFamily="2" charset="77"/>
            </a:endParaRPr>
          </a:p>
          <a:p>
            <a:pPr marL="0" indent="0" algn="ctr">
              <a:buNone/>
            </a:pPr>
            <a:endParaRPr lang="it-IT" dirty="0">
              <a:latin typeface="Palatino" pitchFamily="2" charset="77"/>
              <a:ea typeface="Palatino" pitchFamily="2" charset="77"/>
            </a:endParaRPr>
          </a:p>
          <a:p>
            <a:pPr marL="0" indent="0">
              <a:buNone/>
            </a:pPr>
            <a:endParaRPr lang="en-IT" dirty="0">
              <a:latin typeface="Palatino" pitchFamily="2" charset="77"/>
              <a:ea typeface="Palatino" pitchFamily="2" charset="77"/>
            </a:endParaRPr>
          </a:p>
          <a:p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B503F4-91F1-094D-35CF-5C859DD3F282}"/>
              </a:ext>
            </a:extLst>
          </p:cNvPr>
          <p:cNvSpPr txBox="1">
            <a:spLocks/>
          </p:cNvSpPr>
          <p:nvPr/>
        </p:nvSpPr>
        <p:spPr>
          <a:xfrm>
            <a:off x="8512545" y="1866031"/>
            <a:ext cx="1417482" cy="520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atin typeface="Palatino" pitchFamily="2" charset="77"/>
                <a:ea typeface="Palatino" pitchFamily="2" charset="77"/>
              </a:rPr>
              <a:t>Snippet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5B6C40-B409-2576-55FD-685B54C14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377" y="2720461"/>
            <a:ext cx="4826000" cy="35687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0EC08DA-2C54-4A2C-804A-8D037ECAF306}"/>
              </a:ext>
            </a:extLst>
          </p:cNvPr>
          <p:cNvSpPr/>
          <p:nvPr/>
        </p:nvSpPr>
        <p:spPr>
          <a:xfrm>
            <a:off x="5012575" y="3100647"/>
            <a:ext cx="1288472" cy="6567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13F2C-598A-5486-B42F-D141E8314BC7}"/>
              </a:ext>
            </a:extLst>
          </p:cNvPr>
          <p:cNvSpPr txBox="1"/>
          <p:nvPr/>
        </p:nvSpPr>
        <p:spPr>
          <a:xfrm>
            <a:off x="1113904" y="2599687"/>
            <a:ext cx="33583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Palatino" pitchFamily="2" charset="77"/>
                <a:ea typeface="Palatino" pitchFamily="2" charset="77"/>
              </a:rPr>
              <a:t>Le liste di generi, keywords, compagnie e paesi di produzione sono espresse in formato </a:t>
            </a:r>
            <a:r>
              <a:rPr lang="it-IT" sz="1800" dirty="0" err="1">
                <a:latin typeface="Palatino" pitchFamily="2" charset="77"/>
                <a:ea typeface="Palatino" pitchFamily="2" charset="77"/>
              </a:rPr>
              <a:t>json</a:t>
            </a:r>
            <a:r>
              <a:rPr lang="it-IT" sz="1800" dirty="0">
                <a:latin typeface="Palatino" pitchFamily="2" charset="77"/>
                <a:ea typeface="Palatino" pitchFamily="2" charset="77"/>
              </a:rPr>
              <a:t>, le abbiamo quindi convertite a liste di stringhe.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0469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79" y="2436503"/>
            <a:ext cx="9144000" cy="1699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Analisi</a:t>
            </a:r>
            <a:r>
              <a:rPr lang="en-US" sz="72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81A5A-B076-E40F-060F-3A1738ACD879}"/>
              </a:ext>
            </a:extLst>
          </p:cNvPr>
          <p:cNvSpPr txBox="1"/>
          <p:nvPr/>
        </p:nvSpPr>
        <p:spPr>
          <a:xfrm>
            <a:off x="3441722" y="5226787"/>
            <a:ext cx="538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Analisi delle principali feature quantitative e qualitative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2323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4" y="212360"/>
            <a:ext cx="6428510" cy="1325563"/>
          </a:xfrm>
        </p:spPr>
        <p:txBody>
          <a:bodyPr>
            <a:noAutofit/>
          </a:bodyPr>
          <a:lstStyle/>
          <a:p>
            <a:r>
              <a:rPr lang="en-IT" sz="7200" b="1" dirty="0">
                <a:latin typeface="Palatino" pitchFamily="2" charset="77"/>
                <a:ea typeface="Palatino" pitchFamily="2" charset="77"/>
              </a:rPr>
              <a:t>Analisi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5667E-71F5-D599-980C-FD638E089820}"/>
              </a:ext>
            </a:extLst>
          </p:cNvPr>
          <p:cNvSpPr txBox="1"/>
          <p:nvPr/>
        </p:nvSpPr>
        <p:spPr>
          <a:xfrm>
            <a:off x="1265381" y="2036998"/>
            <a:ext cx="355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>
                <a:latin typeface="Palatino" pitchFamily="2" charset="77"/>
                <a:ea typeface="Palatino" pitchFamily="2" charset="77"/>
              </a:rPr>
              <a:t>Features quantitative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69452-84DF-6013-FD4C-C453A0D053BD}"/>
              </a:ext>
            </a:extLst>
          </p:cNvPr>
          <p:cNvSpPr txBox="1"/>
          <p:nvPr/>
        </p:nvSpPr>
        <p:spPr>
          <a:xfrm>
            <a:off x="7370620" y="2036998"/>
            <a:ext cx="378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>
                <a:latin typeface="Palatino" pitchFamily="2" charset="77"/>
                <a:ea typeface="Palatino" pitchFamily="2" charset="77"/>
              </a:rPr>
              <a:t>Features qualitative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2B6C1-7EF2-69D1-8AD6-76D6F0AAEEB5}"/>
              </a:ext>
            </a:extLst>
          </p:cNvPr>
          <p:cNvSpPr txBox="1"/>
          <p:nvPr/>
        </p:nvSpPr>
        <p:spPr>
          <a:xfrm>
            <a:off x="1265381" y="2666978"/>
            <a:ext cx="2812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Budget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Popularity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Revenue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Runtime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Vote_average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Vote_count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8DAE4-A26B-B7AE-414F-DC61EEC15C96}"/>
              </a:ext>
            </a:extLst>
          </p:cNvPr>
          <p:cNvSpPr txBox="1"/>
          <p:nvPr/>
        </p:nvSpPr>
        <p:spPr>
          <a:xfrm>
            <a:off x="7370620" y="2556128"/>
            <a:ext cx="30757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Genres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Id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Keywords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Original_language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Original_title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Overview</a:t>
            </a: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Production_companies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Production_countries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 err="1">
                <a:latin typeface="Palatino" pitchFamily="2" charset="77"/>
                <a:ea typeface="Palatino" pitchFamily="2" charset="77"/>
              </a:rPr>
              <a:t>Release_date</a:t>
            </a:r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Status</a:t>
            </a:r>
          </a:p>
          <a:p>
            <a:pPr lvl="1"/>
            <a:r>
              <a:rPr lang="en-GB" dirty="0">
                <a:latin typeface="Palatino" pitchFamily="2" charset="77"/>
                <a:ea typeface="Palatino" pitchFamily="2" charset="77"/>
              </a:rPr>
              <a:t>Tagline</a:t>
            </a:r>
          </a:p>
          <a:p>
            <a:pPr lvl="1"/>
            <a:endParaRPr lang="en-GB" dirty="0">
              <a:latin typeface="Palatino" pitchFamily="2" charset="77"/>
              <a:ea typeface="Palatino" pitchFamily="2" charset="77"/>
            </a:endParaRPr>
          </a:p>
          <a:p>
            <a:pPr lvl="1"/>
            <a:endParaRPr lang="en-GB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28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4EC3D0-9557-0A7F-D2EB-9C57EAA7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815" y="18966"/>
            <a:ext cx="5516618" cy="730720"/>
          </a:xfrm>
        </p:spPr>
        <p:txBody>
          <a:bodyPr/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Feature quantitative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76004-9ABD-95F6-F1D4-3406F8C71264}"/>
              </a:ext>
            </a:extLst>
          </p:cNvPr>
          <p:cNvSpPr txBox="1"/>
          <p:nvPr/>
        </p:nvSpPr>
        <p:spPr>
          <a:xfrm>
            <a:off x="5120637" y="1452971"/>
            <a:ext cx="15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latin typeface="Palatino" pitchFamily="2" charset="77"/>
                <a:ea typeface="Palatino" pitchFamily="2" charset="77"/>
              </a:rPr>
              <a:t>Skewness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A4273-6DA7-5B39-1A91-3665D77DCC14}"/>
              </a:ext>
            </a:extLst>
          </p:cNvPr>
          <p:cNvSpPr txBox="1"/>
          <p:nvPr/>
        </p:nvSpPr>
        <p:spPr>
          <a:xfrm>
            <a:off x="2115250" y="4258700"/>
            <a:ext cx="264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dirty="0">
                <a:latin typeface="Palatino" pitchFamily="2" charset="77"/>
                <a:ea typeface="Palatino" pitchFamily="2" charset="77"/>
              </a:rPr>
              <a:t>Box-Cox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09020-E88E-3682-B8CF-344E2FB2FA24}"/>
              </a:ext>
            </a:extLst>
          </p:cNvPr>
          <p:cNvSpPr txBox="1"/>
          <p:nvPr/>
        </p:nvSpPr>
        <p:spPr>
          <a:xfrm>
            <a:off x="2549866" y="907181"/>
            <a:ext cx="775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Per valutare le distribuzioni delle features quantitative abbiamo usato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A9291-7B17-96DC-66F3-BAB018B96DC5}"/>
              </a:ext>
            </a:extLst>
          </p:cNvPr>
          <p:cNvSpPr txBox="1"/>
          <p:nvPr/>
        </p:nvSpPr>
        <p:spPr>
          <a:xfrm>
            <a:off x="2865482" y="2046850"/>
            <a:ext cx="280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latin typeface="Palatino" pitchFamily="2" charset="77"/>
                <a:ea typeface="Palatino" pitchFamily="2" charset="77"/>
              </a:rPr>
              <a:t>Misura l’asimetria di una distribuzione, indicando dove si trovano gli outliers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0AEAAD7-3D06-535A-17D8-CD9DDEC3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48" y="2102244"/>
            <a:ext cx="2279180" cy="620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C9EBF7-BE40-5DCA-D41D-32449D18BD2E}"/>
              </a:ext>
            </a:extLst>
          </p:cNvPr>
          <p:cNvSpPr txBox="1"/>
          <p:nvPr/>
        </p:nvSpPr>
        <p:spPr>
          <a:xfrm>
            <a:off x="2115250" y="4694785"/>
            <a:ext cx="306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latin typeface="Palatino" pitchFamily="2" charset="77"/>
                <a:ea typeface="Palatino" pitchFamily="2" charset="77"/>
              </a:rPr>
              <a:t>Trasforma 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la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distribuzione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, in modo da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renderla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il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più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simile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possibile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alla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sz="1600" dirty="0" err="1">
                <a:latin typeface="Palatino" pitchFamily="2" charset="77"/>
                <a:ea typeface="Palatino" pitchFamily="2" charset="77"/>
              </a:rPr>
              <a:t>gaussiana</a:t>
            </a:r>
            <a:r>
              <a:rPr lang="en-GB" sz="1600" dirty="0">
                <a:latin typeface="Palatino" pitchFamily="2" charset="77"/>
                <a:ea typeface="Palatino" pitchFamily="2" charset="77"/>
              </a:rPr>
              <a:t>.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170C4-A11A-21CD-A268-90BACD9F5316}"/>
              </a:ext>
            </a:extLst>
          </p:cNvPr>
          <p:cNvSpPr txBox="1"/>
          <p:nvPr/>
        </p:nvSpPr>
        <p:spPr>
          <a:xfrm>
            <a:off x="7802165" y="4270649"/>
            <a:ext cx="206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latin typeface="Palatino" pitchFamily="2" charset="77"/>
                <a:ea typeface="Palatino" pitchFamily="2" charset="77"/>
              </a:rPr>
              <a:t>Logaritmo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FA4F9-23E3-E20E-A3A5-EEC30E5D9CB3}"/>
              </a:ext>
            </a:extLst>
          </p:cNvPr>
          <p:cNvSpPr txBox="1"/>
          <p:nvPr/>
        </p:nvSpPr>
        <p:spPr>
          <a:xfrm>
            <a:off x="7429624" y="4755892"/>
            <a:ext cx="2869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>
                <a:latin typeface="Palatino" pitchFamily="2" charset="77"/>
                <a:ea typeface="Palatino" pitchFamily="2" charset="77"/>
              </a:rPr>
              <a:t>Trasformazione logaritmica per diminuire l’asimmetria della distribuzione.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85D4D-CC3E-A0D9-66A0-E9CC22BAE3AF}"/>
              </a:ext>
            </a:extLst>
          </p:cNvPr>
          <p:cNvSpPr txBox="1"/>
          <p:nvPr/>
        </p:nvSpPr>
        <p:spPr>
          <a:xfrm>
            <a:off x="3647039" y="3683275"/>
            <a:ext cx="50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Per migliorare le distribuzioni abbiamo usato 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7D6E26F-DB30-711E-D371-A182E86572FC}"/>
              </a:ext>
            </a:extLst>
          </p:cNvPr>
          <p:cNvSpPr/>
          <p:nvPr/>
        </p:nvSpPr>
        <p:spPr>
          <a:xfrm>
            <a:off x="5708425" y="2279229"/>
            <a:ext cx="537783" cy="2131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4F4A3F6-998F-1106-9F1E-48FB63455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8" y="5586889"/>
            <a:ext cx="3063579" cy="10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5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C7B7-6096-11B8-B84D-A982D363D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753" y="1136073"/>
            <a:ext cx="5439615" cy="1404996"/>
          </a:xfrm>
        </p:spPr>
        <p:txBody>
          <a:bodyPr/>
          <a:lstStyle/>
          <a:p>
            <a:r>
              <a:rPr lang="en-IT" b="1" dirty="0">
                <a:latin typeface="Palatino" pitchFamily="2" charset="77"/>
                <a:ea typeface="Palatino" pitchFamily="2" charset="77"/>
              </a:rPr>
              <a:t>Feature quantitative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28AEE-C5F1-7D45-B178-6699948E39C6}"/>
              </a:ext>
            </a:extLst>
          </p:cNvPr>
          <p:cNvSpPr txBox="1"/>
          <p:nvPr/>
        </p:nvSpPr>
        <p:spPr>
          <a:xfrm>
            <a:off x="798381" y="2905780"/>
            <a:ext cx="339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>
                <a:latin typeface="Palatino" pitchFamily="2" charset="77"/>
                <a:ea typeface="Palatino" pitchFamily="2" charset="77"/>
              </a:rPr>
              <a:t>Features del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D4D0-EC6E-5CE7-46EB-C02473C28A87}"/>
              </a:ext>
            </a:extLst>
          </p:cNvPr>
          <p:cNvSpPr txBox="1"/>
          <p:nvPr/>
        </p:nvSpPr>
        <p:spPr>
          <a:xfrm>
            <a:off x="8057817" y="2927622"/>
            <a:ext cx="339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>
                <a:latin typeface="Palatino" pitchFamily="2" charset="77"/>
                <a:ea typeface="Palatino" pitchFamily="2" charset="77"/>
              </a:rPr>
              <a:t>Features aggiuntive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30B8C-5C6A-7DD6-A357-5407134534E6}"/>
              </a:ext>
            </a:extLst>
          </p:cNvPr>
          <p:cNvSpPr txBox="1"/>
          <p:nvPr/>
        </p:nvSpPr>
        <p:spPr>
          <a:xfrm>
            <a:off x="1223195" y="3450842"/>
            <a:ext cx="150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Incassi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Popolarità</a:t>
            </a:r>
          </a:p>
          <a:p>
            <a:pPr marL="285750" indent="-285750">
              <a:buFontTx/>
              <a:buChar char="-"/>
            </a:pPr>
            <a:endParaRPr lang="en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6C566-9317-771F-FAC6-378AFF002990}"/>
              </a:ext>
            </a:extLst>
          </p:cNvPr>
          <p:cNvSpPr txBox="1"/>
          <p:nvPr/>
        </p:nvSpPr>
        <p:spPr>
          <a:xfrm>
            <a:off x="8759777" y="3450842"/>
            <a:ext cx="238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Profitti percentuali</a:t>
            </a:r>
          </a:p>
        </p:txBody>
      </p:sp>
    </p:spTree>
    <p:extLst>
      <p:ext uri="{BB962C8B-B14F-4D97-AF65-F5344CB8AC3E}">
        <p14:creationId xmlns:p14="http://schemas.microsoft.com/office/powerpoint/2010/main" val="204201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B64F6C-F4D6-6D30-6179-713A61BEBAD3}"/>
              </a:ext>
            </a:extLst>
          </p:cNvPr>
          <p:cNvSpPr txBox="1">
            <a:spLocks/>
          </p:cNvSpPr>
          <p:nvPr/>
        </p:nvSpPr>
        <p:spPr>
          <a:xfrm>
            <a:off x="5145802" y="750839"/>
            <a:ext cx="1900391" cy="50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Palatino" pitchFamily="2" charset="77"/>
                <a:ea typeface="Palatino" pitchFamily="2" charset="77"/>
              </a:rPr>
              <a:t>Feature del dataset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FD54A-0C39-499E-75F5-B602D1DA1731}"/>
              </a:ext>
            </a:extLst>
          </p:cNvPr>
          <p:cNvSpPr txBox="1"/>
          <p:nvPr/>
        </p:nvSpPr>
        <p:spPr>
          <a:xfrm>
            <a:off x="4959739" y="3204"/>
            <a:ext cx="227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800" b="1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12242-EE47-355E-9AE5-FEDC247E1E95}"/>
              </a:ext>
            </a:extLst>
          </p:cNvPr>
          <p:cNvSpPr txBox="1"/>
          <p:nvPr/>
        </p:nvSpPr>
        <p:spPr>
          <a:xfrm>
            <a:off x="3279460" y="1662089"/>
            <a:ext cx="6151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alatino" pitchFamily="2" charset="77"/>
                <a:ea typeface="Palatino" pitchFamily="2" charset="77"/>
              </a:rPr>
              <a:t>Abbiamo eliminato i film con budget minore di 10’000 dollari e</a:t>
            </a:r>
            <a:r>
              <a:rPr lang="en-GB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dirty="0" err="1">
                <a:latin typeface="Palatino" pitchFamily="2" charset="77"/>
                <a:ea typeface="Palatino" pitchFamily="2" charset="77"/>
              </a:rPr>
              <a:t>aggiunto</a:t>
            </a:r>
            <a:r>
              <a:rPr lang="en-GB" dirty="0">
                <a:latin typeface="Palatino" pitchFamily="2" charset="77"/>
                <a:ea typeface="Palatino" pitchFamily="2" charset="77"/>
              </a:rPr>
              <a:t> </a:t>
            </a:r>
            <a:r>
              <a:rPr lang="en-GB" dirty="0" err="1">
                <a:latin typeface="Palatino" pitchFamily="2" charset="77"/>
                <a:ea typeface="Palatino" pitchFamily="2" charset="77"/>
              </a:rPr>
              <a:t>una</a:t>
            </a:r>
            <a:r>
              <a:rPr lang="en-IT" dirty="0">
                <a:latin typeface="Palatino" pitchFamily="2" charset="77"/>
                <a:ea typeface="Palatino" pitchFamily="2" charset="77"/>
              </a:rPr>
              <a:t> colonna che indica la budget class. </a:t>
            </a:r>
          </a:p>
          <a:p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0CBA4-4605-6575-715F-2C65BF1E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31" y="2612793"/>
            <a:ext cx="6151017" cy="686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950BC2-262F-AB34-A106-1073AF7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683" y="3558212"/>
            <a:ext cx="5717863" cy="30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7625</TotalTime>
  <Words>1229</Words>
  <Application>Microsoft Macintosh PowerPoint</Application>
  <PresentationFormat>Widescreen</PresentationFormat>
  <Paragraphs>239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Palatino</vt:lpstr>
      <vt:lpstr>Office Theme</vt:lpstr>
      <vt:lpstr>TMDB movie dataset</vt:lpstr>
      <vt:lpstr>Analisi Esplorativa</vt:lpstr>
      <vt:lpstr>Features</vt:lpstr>
      <vt:lpstr>Pulizia iniziale dataset</vt:lpstr>
      <vt:lpstr>Analisi Dataset</vt:lpstr>
      <vt:lpstr>Analisi dataset</vt:lpstr>
      <vt:lpstr>Feature quantitative</vt:lpstr>
      <vt:lpstr>Feature quantitative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“Credits” Dataset</vt:lpstr>
      <vt:lpstr>PowerPoint Presentation</vt:lpstr>
      <vt:lpstr>PowerPoint Presentation</vt:lpstr>
      <vt:lpstr>PowerPoint Presentation</vt:lpstr>
      <vt:lpstr>Predizioni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di raccomandazione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IMBD movie dataset</dc:title>
  <dc:creator>Edoardo Oldrini</dc:creator>
  <cp:lastModifiedBy>Edoardo Oldrini</cp:lastModifiedBy>
  <cp:revision>16</cp:revision>
  <dcterms:created xsi:type="dcterms:W3CDTF">2023-02-11T10:04:19Z</dcterms:created>
  <dcterms:modified xsi:type="dcterms:W3CDTF">2023-02-22T20:41:09Z</dcterms:modified>
</cp:coreProperties>
</file>